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1" r:id="rId27"/>
    <p:sldId id="280" r:id="rId28"/>
    <p:sldId id="282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00FF00"/>
    <a:srgbClr val="00CC00"/>
    <a:srgbClr val="CCFFCC"/>
    <a:srgbClr val="66FF66"/>
    <a:srgbClr val="CCFF99"/>
    <a:srgbClr val="CCFF33"/>
    <a:srgbClr val="CC66FF"/>
    <a:srgbClr val="6699FF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9D0C2-7230-42D4-B028-F52E9432629B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B18752D1-313C-4D0E-A7A6-4B9697F63BC9}">
      <dgm:prSet phldrT="[טקסט]"/>
      <dgm:spPr/>
      <dgm:t>
        <a:bodyPr/>
        <a:lstStyle/>
        <a:p>
          <a:pPr rtl="1"/>
          <a:r>
            <a:rPr lang="he-IL" dirty="0" smtClean="0"/>
            <a:t>דף </a:t>
          </a:r>
          <a:r>
            <a:rPr lang="he-IL" dirty="0" err="1" smtClean="0"/>
            <a:t>כא</a:t>
          </a:r>
          <a:r>
            <a:rPr lang="he-IL" dirty="0" smtClean="0"/>
            <a:t> ע"א</a:t>
          </a:r>
          <a:endParaRPr lang="he-IL" dirty="0"/>
        </a:p>
      </dgm:t>
    </dgm:pt>
    <dgm:pt modelId="{749B9E00-DA5D-4CA9-B396-97E1546587B4}" type="parTrans" cxnId="{41A19EEE-84FF-45D8-893D-CC07DE7E71A9}">
      <dgm:prSet/>
      <dgm:spPr/>
      <dgm:t>
        <a:bodyPr/>
        <a:lstStyle/>
        <a:p>
          <a:pPr rtl="1"/>
          <a:endParaRPr lang="he-IL"/>
        </a:p>
      </dgm:t>
    </dgm:pt>
    <dgm:pt modelId="{A1FE55AF-FAB1-4A07-8A6A-19938684EEA6}" type="sibTrans" cxnId="{41A19EEE-84FF-45D8-893D-CC07DE7E71A9}">
      <dgm:prSet/>
      <dgm:spPr/>
      <dgm:t>
        <a:bodyPr/>
        <a:lstStyle/>
        <a:p>
          <a:pPr rtl="1"/>
          <a:endParaRPr lang="he-IL"/>
        </a:p>
      </dgm:t>
    </dgm:pt>
    <dgm:pt modelId="{8E44C8AC-00E1-4BDB-84BD-FDB48FDE4AC2}">
      <dgm:prSet phldrT="[טקסט]"/>
      <dgm:spPr/>
      <dgm:t>
        <a:bodyPr/>
        <a:lstStyle/>
        <a:p>
          <a:pPr rtl="1"/>
          <a:r>
            <a:rPr lang="he-IL" dirty="0" smtClean="0"/>
            <a:t>פרק שני</a:t>
          </a:r>
          <a:endParaRPr lang="he-IL" dirty="0"/>
        </a:p>
      </dgm:t>
    </dgm:pt>
    <dgm:pt modelId="{A1830E5F-0BB5-4A30-BB7C-4AC1CBB25055}" type="parTrans" cxnId="{0D72EEAA-DB5C-4907-ABD1-DD79060FE878}">
      <dgm:prSet/>
      <dgm:spPr/>
      <dgm:t>
        <a:bodyPr/>
        <a:lstStyle/>
        <a:p>
          <a:pPr rtl="1"/>
          <a:endParaRPr lang="he-IL"/>
        </a:p>
      </dgm:t>
    </dgm:pt>
    <dgm:pt modelId="{80CA6767-12AA-4D47-992D-BAC6038A7C9D}" type="sibTrans" cxnId="{0D72EEAA-DB5C-4907-ABD1-DD79060FE878}">
      <dgm:prSet/>
      <dgm:spPr/>
      <dgm:t>
        <a:bodyPr/>
        <a:lstStyle/>
        <a:p>
          <a:pPr rtl="1"/>
          <a:endParaRPr lang="he-IL"/>
        </a:p>
      </dgm:t>
    </dgm:pt>
    <dgm:pt modelId="{9AC4C869-3F88-4E3D-B053-07465759E91A}">
      <dgm:prSet phldrT="[טקסט]"/>
      <dgm:spPr/>
      <dgm:t>
        <a:bodyPr/>
        <a:lstStyle/>
        <a:p>
          <a:pPr rtl="1"/>
          <a:r>
            <a:rPr lang="he-IL" dirty="0" smtClean="0"/>
            <a:t>מסכת בבא </a:t>
          </a:r>
          <a:r>
            <a:rPr lang="he-IL" dirty="0" err="1" smtClean="0"/>
            <a:t>מציעא</a:t>
          </a:r>
          <a:endParaRPr lang="he-IL" dirty="0"/>
        </a:p>
      </dgm:t>
    </dgm:pt>
    <dgm:pt modelId="{529812B2-86F0-4B53-8E2D-31D1B139DBB0}" type="parTrans" cxnId="{4FB7BD4D-45A3-4DFA-AAD3-EB71F5B24AF9}">
      <dgm:prSet/>
      <dgm:spPr/>
      <dgm:t>
        <a:bodyPr/>
        <a:lstStyle/>
        <a:p>
          <a:pPr rtl="1"/>
          <a:endParaRPr lang="he-IL"/>
        </a:p>
      </dgm:t>
    </dgm:pt>
    <dgm:pt modelId="{38EB6E28-9538-452E-B716-532C3BAAE5C0}" type="sibTrans" cxnId="{4FB7BD4D-45A3-4DFA-AAD3-EB71F5B24AF9}">
      <dgm:prSet/>
      <dgm:spPr/>
      <dgm:t>
        <a:bodyPr/>
        <a:lstStyle/>
        <a:p>
          <a:pPr rtl="1"/>
          <a:endParaRPr lang="he-IL"/>
        </a:p>
      </dgm:t>
    </dgm:pt>
    <dgm:pt modelId="{99112FC5-F1F9-4AB4-A9D3-BC019061E4A2}">
      <dgm:prSet phldrT="[טקסט]"/>
      <dgm:spPr/>
      <dgm:t>
        <a:bodyPr/>
        <a:lstStyle/>
        <a:p>
          <a:pPr rtl="1"/>
          <a:r>
            <a:rPr lang="he-IL" dirty="0" smtClean="0"/>
            <a:t>סדר נזיקין</a:t>
          </a:r>
          <a:endParaRPr lang="he-IL" dirty="0"/>
        </a:p>
      </dgm:t>
    </dgm:pt>
    <dgm:pt modelId="{25BA87B0-F122-4A82-A69A-5D8A2C7995E9}" type="parTrans" cxnId="{9AAACA0B-6219-4467-BDF9-3812FE993CB5}">
      <dgm:prSet/>
      <dgm:spPr/>
      <dgm:t>
        <a:bodyPr/>
        <a:lstStyle/>
        <a:p>
          <a:pPr rtl="1"/>
          <a:endParaRPr lang="he-IL"/>
        </a:p>
      </dgm:t>
    </dgm:pt>
    <dgm:pt modelId="{32999624-4C76-4CFC-991F-08D9486FE43D}" type="sibTrans" cxnId="{9AAACA0B-6219-4467-BDF9-3812FE993CB5}">
      <dgm:prSet/>
      <dgm:spPr/>
      <dgm:t>
        <a:bodyPr/>
        <a:lstStyle/>
        <a:p>
          <a:pPr rtl="1"/>
          <a:endParaRPr lang="he-IL"/>
        </a:p>
      </dgm:t>
    </dgm:pt>
    <dgm:pt modelId="{98174081-6A4B-46E5-9003-F6217903212E}">
      <dgm:prSet phldrT="[טקסט]"/>
      <dgm:spPr/>
      <dgm:t>
        <a:bodyPr/>
        <a:lstStyle/>
        <a:p>
          <a:pPr rtl="1"/>
          <a:r>
            <a:rPr lang="he-IL" dirty="0" smtClean="0"/>
            <a:t>ששה סדרים</a:t>
          </a:r>
          <a:endParaRPr lang="he-IL" dirty="0"/>
        </a:p>
      </dgm:t>
    </dgm:pt>
    <dgm:pt modelId="{C27D3B48-C9FA-4706-9075-357339275CB6}" type="parTrans" cxnId="{ECAB679B-7FFC-4DD0-85FE-F4B622A153A7}">
      <dgm:prSet/>
      <dgm:spPr/>
      <dgm:t>
        <a:bodyPr/>
        <a:lstStyle/>
        <a:p>
          <a:pPr rtl="1"/>
          <a:endParaRPr lang="he-IL"/>
        </a:p>
      </dgm:t>
    </dgm:pt>
    <dgm:pt modelId="{3A5526D3-1228-4111-896C-6309349F3AD4}" type="sibTrans" cxnId="{ECAB679B-7FFC-4DD0-85FE-F4B622A153A7}">
      <dgm:prSet/>
      <dgm:spPr/>
      <dgm:t>
        <a:bodyPr/>
        <a:lstStyle/>
        <a:p>
          <a:pPr rtl="1"/>
          <a:endParaRPr lang="he-IL"/>
        </a:p>
      </dgm:t>
    </dgm:pt>
    <dgm:pt modelId="{24276FFE-5DE0-4FA3-8D6C-143FCD69B846}" type="pres">
      <dgm:prSet presAssocID="{EAC9D0C2-7230-42D4-B028-F52E9432629B}" presName="Name0" presStyleCnt="0">
        <dgm:presLayoutVars>
          <dgm:dir/>
          <dgm:animLvl val="lvl"/>
          <dgm:resizeHandles val="exact"/>
        </dgm:presLayoutVars>
      </dgm:prSet>
      <dgm:spPr/>
    </dgm:pt>
    <dgm:pt modelId="{14B95D72-F1AB-4DE6-92F4-8C15AE81CBC0}" type="pres">
      <dgm:prSet presAssocID="{B18752D1-313C-4D0E-A7A6-4B9697F63BC9}" presName="Name8" presStyleCnt="0"/>
      <dgm:spPr/>
    </dgm:pt>
    <dgm:pt modelId="{F0765659-8978-4B7B-9273-1B3C903F80A8}" type="pres">
      <dgm:prSet presAssocID="{B18752D1-313C-4D0E-A7A6-4B9697F63BC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83C8F0E-5EFF-4177-A056-5A3F5A40BFDB}" type="pres">
      <dgm:prSet presAssocID="{B18752D1-313C-4D0E-A7A6-4B9697F63B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B897E2-6A00-4ACD-995D-7DBF88E4F10C}" type="pres">
      <dgm:prSet presAssocID="{8E44C8AC-00E1-4BDB-84BD-FDB48FDE4AC2}" presName="Name8" presStyleCnt="0"/>
      <dgm:spPr/>
    </dgm:pt>
    <dgm:pt modelId="{FD47F877-786A-4458-8810-E53ADAE8EDE8}" type="pres">
      <dgm:prSet presAssocID="{8E44C8AC-00E1-4BDB-84BD-FDB48FDE4AC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4C4A194-FB64-4731-8F3A-73E5EC75E747}" type="pres">
      <dgm:prSet presAssocID="{8E44C8AC-00E1-4BDB-84BD-FDB48FDE4A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7AA564-75F7-404A-ACF5-CDF06850916B}" type="pres">
      <dgm:prSet presAssocID="{9AC4C869-3F88-4E3D-B053-07465759E91A}" presName="Name8" presStyleCnt="0"/>
      <dgm:spPr/>
    </dgm:pt>
    <dgm:pt modelId="{1C9FB4B1-F2BB-4C23-B392-3FA3DD8B7646}" type="pres">
      <dgm:prSet presAssocID="{9AC4C869-3F88-4E3D-B053-07465759E91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26B7D0E-2C0B-4B99-9B9E-33A333C4F070}" type="pres">
      <dgm:prSet presAssocID="{9AC4C869-3F88-4E3D-B053-07465759E9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BF8D8A-525D-4FAE-963F-144A2CF93BA9}" type="pres">
      <dgm:prSet presAssocID="{99112FC5-F1F9-4AB4-A9D3-BC019061E4A2}" presName="Name8" presStyleCnt="0"/>
      <dgm:spPr/>
    </dgm:pt>
    <dgm:pt modelId="{64C1BCC2-5844-456C-825B-E52CE24E2CBD}" type="pres">
      <dgm:prSet presAssocID="{99112FC5-F1F9-4AB4-A9D3-BC019061E4A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0D7491-0154-4C65-9F4A-BE5240201BCC}" type="pres">
      <dgm:prSet presAssocID="{99112FC5-F1F9-4AB4-A9D3-BC019061E4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D347FB-BE9A-4DDF-A2B1-787A15C3496E}" type="pres">
      <dgm:prSet presAssocID="{98174081-6A4B-46E5-9003-F6217903212E}" presName="Name8" presStyleCnt="0"/>
      <dgm:spPr/>
    </dgm:pt>
    <dgm:pt modelId="{BD407F14-D69A-4152-A25C-4FC78EA98F6E}" type="pres">
      <dgm:prSet presAssocID="{98174081-6A4B-46E5-9003-F6217903212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871364A-3C3F-4F89-9E9D-9867BD169940}" type="pres">
      <dgm:prSet presAssocID="{98174081-6A4B-46E5-9003-F621790321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424BD0E-ED87-4A10-AACD-9BCACB185FCD}" type="presOf" srcId="{98174081-6A4B-46E5-9003-F6217903212E}" destId="{BD407F14-D69A-4152-A25C-4FC78EA98F6E}" srcOrd="0" destOrd="0" presId="urn:microsoft.com/office/officeart/2005/8/layout/pyramid1"/>
    <dgm:cxn modelId="{ECAB679B-7FFC-4DD0-85FE-F4B622A153A7}" srcId="{EAC9D0C2-7230-42D4-B028-F52E9432629B}" destId="{98174081-6A4B-46E5-9003-F6217903212E}" srcOrd="4" destOrd="0" parTransId="{C27D3B48-C9FA-4706-9075-357339275CB6}" sibTransId="{3A5526D3-1228-4111-896C-6309349F3AD4}"/>
    <dgm:cxn modelId="{4FB7BD4D-45A3-4DFA-AAD3-EB71F5B24AF9}" srcId="{EAC9D0C2-7230-42D4-B028-F52E9432629B}" destId="{9AC4C869-3F88-4E3D-B053-07465759E91A}" srcOrd="2" destOrd="0" parTransId="{529812B2-86F0-4B53-8E2D-31D1B139DBB0}" sibTransId="{38EB6E28-9538-452E-B716-532C3BAAE5C0}"/>
    <dgm:cxn modelId="{9AAACA0B-6219-4467-BDF9-3812FE993CB5}" srcId="{EAC9D0C2-7230-42D4-B028-F52E9432629B}" destId="{99112FC5-F1F9-4AB4-A9D3-BC019061E4A2}" srcOrd="3" destOrd="0" parTransId="{25BA87B0-F122-4A82-A69A-5D8A2C7995E9}" sibTransId="{32999624-4C76-4CFC-991F-08D9486FE43D}"/>
    <dgm:cxn modelId="{0D72EEAA-DB5C-4907-ABD1-DD79060FE878}" srcId="{EAC9D0C2-7230-42D4-B028-F52E9432629B}" destId="{8E44C8AC-00E1-4BDB-84BD-FDB48FDE4AC2}" srcOrd="1" destOrd="0" parTransId="{A1830E5F-0BB5-4A30-BB7C-4AC1CBB25055}" sibTransId="{80CA6767-12AA-4D47-992D-BAC6038A7C9D}"/>
    <dgm:cxn modelId="{16C8A613-3850-4C46-8EAB-3F78C45EF97E}" type="presOf" srcId="{99112FC5-F1F9-4AB4-A9D3-BC019061E4A2}" destId="{64C1BCC2-5844-456C-825B-E52CE24E2CBD}" srcOrd="0" destOrd="0" presId="urn:microsoft.com/office/officeart/2005/8/layout/pyramid1"/>
    <dgm:cxn modelId="{41A19EEE-84FF-45D8-893D-CC07DE7E71A9}" srcId="{EAC9D0C2-7230-42D4-B028-F52E9432629B}" destId="{B18752D1-313C-4D0E-A7A6-4B9697F63BC9}" srcOrd="0" destOrd="0" parTransId="{749B9E00-DA5D-4CA9-B396-97E1546587B4}" sibTransId="{A1FE55AF-FAB1-4A07-8A6A-19938684EEA6}"/>
    <dgm:cxn modelId="{7FE65C66-7067-43D2-A6C3-4AECD551E180}" type="presOf" srcId="{8E44C8AC-00E1-4BDB-84BD-FDB48FDE4AC2}" destId="{FD47F877-786A-4458-8810-E53ADAE8EDE8}" srcOrd="0" destOrd="0" presId="urn:microsoft.com/office/officeart/2005/8/layout/pyramid1"/>
    <dgm:cxn modelId="{5661C893-F699-4F28-9D98-754C2315FE5D}" type="presOf" srcId="{B18752D1-313C-4D0E-A7A6-4B9697F63BC9}" destId="{683C8F0E-5EFF-4177-A056-5A3F5A40BFDB}" srcOrd="1" destOrd="0" presId="urn:microsoft.com/office/officeart/2005/8/layout/pyramid1"/>
    <dgm:cxn modelId="{085C3794-58F1-435E-BEEA-5EBCA9818C64}" type="presOf" srcId="{EAC9D0C2-7230-42D4-B028-F52E9432629B}" destId="{24276FFE-5DE0-4FA3-8D6C-143FCD69B846}" srcOrd="0" destOrd="0" presId="urn:microsoft.com/office/officeart/2005/8/layout/pyramid1"/>
    <dgm:cxn modelId="{BA9EB447-B8FA-4E79-9248-40DB3B2C2A3F}" type="presOf" srcId="{B18752D1-313C-4D0E-A7A6-4B9697F63BC9}" destId="{F0765659-8978-4B7B-9273-1B3C903F80A8}" srcOrd="0" destOrd="0" presId="urn:microsoft.com/office/officeart/2005/8/layout/pyramid1"/>
    <dgm:cxn modelId="{0CAC58CC-D329-4E57-93AA-140D4AD68A98}" type="presOf" srcId="{98174081-6A4B-46E5-9003-F6217903212E}" destId="{5871364A-3C3F-4F89-9E9D-9867BD169940}" srcOrd="1" destOrd="0" presId="urn:microsoft.com/office/officeart/2005/8/layout/pyramid1"/>
    <dgm:cxn modelId="{0C8F4776-DABA-43BC-9F57-410399AD3EE6}" type="presOf" srcId="{99112FC5-F1F9-4AB4-A9D3-BC019061E4A2}" destId="{A30D7491-0154-4C65-9F4A-BE5240201BCC}" srcOrd="1" destOrd="0" presId="urn:microsoft.com/office/officeart/2005/8/layout/pyramid1"/>
    <dgm:cxn modelId="{C2C6AF11-3944-4699-B548-CD7230273A24}" type="presOf" srcId="{9AC4C869-3F88-4E3D-B053-07465759E91A}" destId="{226B7D0E-2C0B-4B99-9B9E-33A333C4F070}" srcOrd="1" destOrd="0" presId="urn:microsoft.com/office/officeart/2005/8/layout/pyramid1"/>
    <dgm:cxn modelId="{FA9A6C8C-2593-4B8D-8082-72A0617F0B5C}" type="presOf" srcId="{8E44C8AC-00E1-4BDB-84BD-FDB48FDE4AC2}" destId="{E4C4A194-FB64-4731-8F3A-73E5EC75E747}" srcOrd="1" destOrd="0" presId="urn:microsoft.com/office/officeart/2005/8/layout/pyramid1"/>
    <dgm:cxn modelId="{606FBE11-E268-46F1-A546-7B4794FFD6A6}" type="presOf" srcId="{9AC4C869-3F88-4E3D-B053-07465759E91A}" destId="{1C9FB4B1-F2BB-4C23-B392-3FA3DD8B7646}" srcOrd="0" destOrd="0" presId="urn:microsoft.com/office/officeart/2005/8/layout/pyramid1"/>
    <dgm:cxn modelId="{6931F9E9-2365-4112-A798-C4CD27607790}" type="presParOf" srcId="{24276FFE-5DE0-4FA3-8D6C-143FCD69B846}" destId="{14B95D72-F1AB-4DE6-92F4-8C15AE81CBC0}" srcOrd="0" destOrd="0" presId="urn:microsoft.com/office/officeart/2005/8/layout/pyramid1"/>
    <dgm:cxn modelId="{98DD5CCA-439A-4A5B-B12C-3E5E78903169}" type="presParOf" srcId="{14B95D72-F1AB-4DE6-92F4-8C15AE81CBC0}" destId="{F0765659-8978-4B7B-9273-1B3C903F80A8}" srcOrd="0" destOrd="0" presId="urn:microsoft.com/office/officeart/2005/8/layout/pyramid1"/>
    <dgm:cxn modelId="{65AC129A-22FA-4660-9481-6CBFAD189FBF}" type="presParOf" srcId="{14B95D72-F1AB-4DE6-92F4-8C15AE81CBC0}" destId="{683C8F0E-5EFF-4177-A056-5A3F5A40BFDB}" srcOrd="1" destOrd="0" presId="urn:microsoft.com/office/officeart/2005/8/layout/pyramid1"/>
    <dgm:cxn modelId="{3D6231F2-F43D-40A1-90AA-9DBC680855E9}" type="presParOf" srcId="{24276FFE-5DE0-4FA3-8D6C-143FCD69B846}" destId="{2BB897E2-6A00-4ACD-995D-7DBF88E4F10C}" srcOrd="1" destOrd="0" presId="urn:microsoft.com/office/officeart/2005/8/layout/pyramid1"/>
    <dgm:cxn modelId="{2B3C9939-A5D2-4907-9C28-7733751FE945}" type="presParOf" srcId="{2BB897E2-6A00-4ACD-995D-7DBF88E4F10C}" destId="{FD47F877-786A-4458-8810-E53ADAE8EDE8}" srcOrd="0" destOrd="0" presId="urn:microsoft.com/office/officeart/2005/8/layout/pyramid1"/>
    <dgm:cxn modelId="{27EE85F6-20E6-45E4-8890-485028B19F17}" type="presParOf" srcId="{2BB897E2-6A00-4ACD-995D-7DBF88E4F10C}" destId="{E4C4A194-FB64-4731-8F3A-73E5EC75E747}" srcOrd="1" destOrd="0" presId="urn:microsoft.com/office/officeart/2005/8/layout/pyramid1"/>
    <dgm:cxn modelId="{934D6FE0-F762-4BDA-BFC8-A35A6D353C42}" type="presParOf" srcId="{24276FFE-5DE0-4FA3-8D6C-143FCD69B846}" destId="{2F7AA564-75F7-404A-ACF5-CDF06850916B}" srcOrd="2" destOrd="0" presId="urn:microsoft.com/office/officeart/2005/8/layout/pyramid1"/>
    <dgm:cxn modelId="{271A730A-9A70-401D-A0C0-277A8D7BB1FD}" type="presParOf" srcId="{2F7AA564-75F7-404A-ACF5-CDF06850916B}" destId="{1C9FB4B1-F2BB-4C23-B392-3FA3DD8B7646}" srcOrd="0" destOrd="0" presId="urn:microsoft.com/office/officeart/2005/8/layout/pyramid1"/>
    <dgm:cxn modelId="{DFC5BE54-E684-4D8A-9B74-FFE289ED3B74}" type="presParOf" srcId="{2F7AA564-75F7-404A-ACF5-CDF06850916B}" destId="{226B7D0E-2C0B-4B99-9B9E-33A333C4F070}" srcOrd="1" destOrd="0" presId="urn:microsoft.com/office/officeart/2005/8/layout/pyramid1"/>
    <dgm:cxn modelId="{80EE4E69-E8B1-44CE-8370-D9BD742D8983}" type="presParOf" srcId="{24276FFE-5DE0-4FA3-8D6C-143FCD69B846}" destId="{31BF8D8A-525D-4FAE-963F-144A2CF93BA9}" srcOrd="3" destOrd="0" presId="urn:microsoft.com/office/officeart/2005/8/layout/pyramid1"/>
    <dgm:cxn modelId="{4BB7B5DD-5D46-465F-86DC-BB836E020270}" type="presParOf" srcId="{31BF8D8A-525D-4FAE-963F-144A2CF93BA9}" destId="{64C1BCC2-5844-456C-825B-E52CE24E2CBD}" srcOrd="0" destOrd="0" presId="urn:microsoft.com/office/officeart/2005/8/layout/pyramid1"/>
    <dgm:cxn modelId="{4C353AD3-0819-4F43-B77E-477FDC2DF40A}" type="presParOf" srcId="{31BF8D8A-525D-4FAE-963F-144A2CF93BA9}" destId="{A30D7491-0154-4C65-9F4A-BE5240201BCC}" srcOrd="1" destOrd="0" presId="urn:microsoft.com/office/officeart/2005/8/layout/pyramid1"/>
    <dgm:cxn modelId="{97212838-26D3-49B9-9049-EE0A23E33690}" type="presParOf" srcId="{24276FFE-5DE0-4FA3-8D6C-143FCD69B846}" destId="{E8D347FB-BE9A-4DDF-A2B1-787A15C3496E}" srcOrd="4" destOrd="0" presId="urn:microsoft.com/office/officeart/2005/8/layout/pyramid1"/>
    <dgm:cxn modelId="{39CE9BBA-5888-4220-933B-F3C25DCA4A8B}" type="presParOf" srcId="{E8D347FB-BE9A-4DDF-A2B1-787A15C3496E}" destId="{BD407F14-D69A-4152-A25C-4FC78EA98F6E}" srcOrd="0" destOrd="0" presId="urn:microsoft.com/office/officeart/2005/8/layout/pyramid1"/>
    <dgm:cxn modelId="{4712AB96-705D-4AC2-9D74-FF8F4E9BE057}" type="presParOf" srcId="{E8D347FB-BE9A-4DDF-A2B1-787A15C3496E}" destId="{5871364A-3C3F-4F89-9E9D-9867BD1699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4C769-98EF-4D73-A738-0CAE06E18AC4}" type="doc">
      <dgm:prSet loTypeId="urn:microsoft.com/office/officeart/2005/8/layout/hProcess9" loCatId="process" qsTypeId="urn:microsoft.com/office/officeart/2005/8/quickstyle/simple1" qsCatId="simple" csTypeId="urn:microsoft.com/office/officeart/2005/8/colors/accent4_3" csCatId="accent4" phldr="1"/>
      <dgm:spPr/>
    </dgm:pt>
    <dgm:pt modelId="{B713332C-A4B3-4766-BA32-501402B93551}">
      <dgm:prSet phldrT="[טקסט]"/>
      <dgm:spPr>
        <a:solidFill>
          <a:srgbClr val="00CC00"/>
        </a:solidFill>
      </dgm:spPr>
      <dgm:t>
        <a:bodyPr/>
        <a:lstStyle/>
        <a:p>
          <a:pPr rtl="1"/>
          <a:r>
            <a:rPr lang="he-IL" dirty="0" smtClean="0"/>
            <a:t>הרי אלו שלו!</a:t>
          </a:r>
          <a:endParaRPr lang="he-IL" dirty="0"/>
        </a:p>
      </dgm:t>
    </dgm:pt>
    <dgm:pt modelId="{1D1E267F-37D7-46DC-979B-1001E9F302E2}" type="parTrans" cxnId="{1CCD8F3C-DBE7-4F57-95B5-DFD94D94B839}">
      <dgm:prSet/>
      <dgm:spPr/>
      <dgm:t>
        <a:bodyPr/>
        <a:lstStyle/>
        <a:p>
          <a:pPr rtl="1"/>
          <a:endParaRPr lang="he-IL"/>
        </a:p>
      </dgm:t>
    </dgm:pt>
    <dgm:pt modelId="{7713D525-D4D7-4F4B-95A5-A47239AFBD11}" type="sibTrans" cxnId="{1CCD8F3C-DBE7-4F57-95B5-DFD94D94B839}">
      <dgm:prSet/>
      <dgm:spPr/>
      <dgm:t>
        <a:bodyPr/>
        <a:lstStyle/>
        <a:p>
          <a:pPr rtl="1"/>
          <a:endParaRPr lang="he-IL"/>
        </a:p>
      </dgm:t>
    </dgm:pt>
    <dgm:pt modelId="{C401560F-FF5A-4D7E-9BEF-F3C66EBD1FD7}">
      <dgm:prSet phldrT="[טקסט]"/>
      <dgm:spPr>
        <a:solidFill>
          <a:srgbClr val="66FF33"/>
        </a:solidFill>
      </dgm:spPr>
      <dgm:t>
        <a:bodyPr/>
        <a:lstStyle/>
        <a:p>
          <a:pPr rtl="1"/>
          <a:r>
            <a:rPr lang="he-IL" dirty="0" smtClean="0"/>
            <a:t>הבעלים מתייאשים</a:t>
          </a:r>
          <a:endParaRPr lang="he-IL" dirty="0"/>
        </a:p>
      </dgm:t>
    </dgm:pt>
    <dgm:pt modelId="{A0F3439D-86BD-4166-9B87-E05F45BC6CC3}" type="parTrans" cxnId="{0031DA6A-3A21-48F1-A839-E461508A9BAC}">
      <dgm:prSet/>
      <dgm:spPr/>
      <dgm:t>
        <a:bodyPr/>
        <a:lstStyle/>
        <a:p>
          <a:pPr rtl="1"/>
          <a:endParaRPr lang="he-IL"/>
        </a:p>
      </dgm:t>
    </dgm:pt>
    <dgm:pt modelId="{AF5AD917-A34E-462C-9116-0EFF4B06B79C}" type="sibTrans" cxnId="{0031DA6A-3A21-48F1-A839-E461508A9BAC}">
      <dgm:prSet/>
      <dgm:spPr/>
      <dgm:t>
        <a:bodyPr/>
        <a:lstStyle/>
        <a:p>
          <a:pPr rtl="1"/>
          <a:endParaRPr lang="he-IL"/>
        </a:p>
      </dgm:t>
    </dgm:pt>
    <dgm:pt modelId="{424CB6E2-035C-49B8-BC73-99DA721D8271}">
      <dgm:prSet phldrT="[טקסט]"/>
      <dgm:spPr>
        <a:solidFill>
          <a:srgbClr val="CCFF99"/>
        </a:solidFill>
      </dgm:spPr>
      <dgm:t>
        <a:bodyPr/>
        <a:lstStyle/>
        <a:p>
          <a:pPr rtl="1"/>
          <a:r>
            <a:rPr lang="he-IL" dirty="0" smtClean="0"/>
            <a:t>אבידה שאין בה סימן</a:t>
          </a:r>
          <a:endParaRPr lang="he-IL" dirty="0"/>
        </a:p>
      </dgm:t>
    </dgm:pt>
    <dgm:pt modelId="{53EAAD8C-7812-4149-932B-5D5B1974C863}" type="parTrans" cxnId="{27581A44-EB0D-44FA-A4BE-D5B583F9D843}">
      <dgm:prSet/>
      <dgm:spPr/>
      <dgm:t>
        <a:bodyPr/>
        <a:lstStyle/>
        <a:p>
          <a:pPr rtl="1"/>
          <a:endParaRPr lang="he-IL"/>
        </a:p>
      </dgm:t>
    </dgm:pt>
    <dgm:pt modelId="{52E05E79-B9A3-493F-96F6-42CA3CCF9760}" type="sibTrans" cxnId="{27581A44-EB0D-44FA-A4BE-D5B583F9D843}">
      <dgm:prSet/>
      <dgm:spPr/>
      <dgm:t>
        <a:bodyPr/>
        <a:lstStyle/>
        <a:p>
          <a:pPr rtl="1"/>
          <a:endParaRPr lang="he-IL"/>
        </a:p>
      </dgm:t>
    </dgm:pt>
    <dgm:pt modelId="{69FC321A-92AE-45D3-8107-9BF9F7919906}" type="pres">
      <dgm:prSet presAssocID="{9F84C769-98EF-4D73-A738-0CAE06E18AC4}" presName="CompostProcess" presStyleCnt="0">
        <dgm:presLayoutVars>
          <dgm:dir/>
          <dgm:resizeHandles val="exact"/>
        </dgm:presLayoutVars>
      </dgm:prSet>
      <dgm:spPr/>
    </dgm:pt>
    <dgm:pt modelId="{6AF4B8AD-4222-4792-AB3C-48EFD99E99DA}" type="pres">
      <dgm:prSet presAssocID="{9F84C769-98EF-4D73-A738-0CAE06E18AC4}" presName="arrow" presStyleLbl="bgShp" presStyleIdx="0" presStyleCnt="1" custAng="10800000"/>
      <dgm:spPr>
        <a:solidFill>
          <a:srgbClr val="CCFFCC"/>
        </a:solidFill>
      </dgm:spPr>
    </dgm:pt>
    <dgm:pt modelId="{C1B1DCFB-C93E-402C-A839-9F1DAA3F66E0}" type="pres">
      <dgm:prSet presAssocID="{9F84C769-98EF-4D73-A738-0CAE06E18AC4}" presName="linearProcess" presStyleCnt="0"/>
      <dgm:spPr/>
    </dgm:pt>
    <dgm:pt modelId="{630DBF4D-7E88-4D33-89AA-FD8512BB5BFF}" type="pres">
      <dgm:prSet presAssocID="{B713332C-A4B3-4766-BA32-501402B935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93BF1-4D4D-426C-B9F5-C175DE47CBF6}" type="pres">
      <dgm:prSet presAssocID="{7713D525-D4D7-4F4B-95A5-A47239AFBD11}" presName="sibTrans" presStyleCnt="0"/>
      <dgm:spPr/>
    </dgm:pt>
    <dgm:pt modelId="{B7D16198-BEEE-4046-8824-96F9AD1C10EF}" type="pres">
      <dgm:prSet presAssocID="{C401560F-FF5A-4D7E-9BEF-F3C66EBD1FD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0D3136-B5FF-4DD1-932F-9E73C424C7A0}" type="pres">
      <dgm:prSet presAssocID="{AF5AD917-A34E-462C-9116-0EFF4B06B79C}" presName="sibTrans" presStyleCnt="0"/>
      <dgm:spPr/>
    </dgm:pt>
    <dgm:pt modelId="{D90A3DA4-82E6-436E-8DF9-D0107CF373D7}" type="pres">
      <dgm:prSet presAssocID="{424CB6E2-035C-49B8-BC73-99DA721D827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031DA6A-3A21-48F1-A839-E461508A9BAC}" srcId="{9F84C769-98EF-4D73-A738-0CAE06E18AC4}" destId="{C401560F-FF5A-4D7E-9BEF-F3C66EBD1FD7}" srcOrd="1" destOrd="0" parTransId="{A0F3439D-86BD-4166-9B87-E05F45BC6CC3}" sibTransId="{AF5AD917-A34E-462C-9116-0EFF4B06B79C}"/>
    <dgm:cxn modelId="{B2DBEB88-EAD6-42D4-AC92-2C269632D1AF}" type="presOf" srcId="{9F84C769-98EF-4D73-A738-0CAE06E18AC4}" destId="{69FC321A-92AE-45D3-8107-9BF9F7919906}" srcOrd="0" destOrd="0" presId="urn:microsoft.com/office/officeart/2005/8/layout/hProcess9"/>
    <dgm:cxn modelId="{1CCD8F3C-DBE7-4F57-95B5-DFD94D94B839}" srcId="{9F84C769-98EF-4D73-A738-0CAE06E18AC4}" destId="{B713332C-A4B3-4766-BA32-501402B93551}" srcOrd="0" destOrd="0" parTransId="{1D1E267F-37D7-46DC-979B-1001E9F302E2}" sibTransId="{7713D525-D4D7-4F4B-95A5-A47239AFBD11}"/>
    <dgm:cxn modelId="{27581A44-EB0D-44FA-A4BE-D5B583F9D843}" srcId="{9F84C769-98EF-4D73-A738-0CAE06E18AC4}" destId="{424CB6E2-035C-49B8-BC73-99DA721D8271}" srcOrd="2" destOrd="0" parTransId="{53EAAD8C-7812-4149-932B-5D5B1974C863}" sibTransId="{52E05E79-B9A3-493F-96F6-42CA3CCF9760}"/>
    <dgm:cxn modelId="{3F3EC80A-E00F-4164-B08D-1DF1FB0F5792}" type="presOf" srcId="{B713332C-A4B3-4766-BA32-501402B93551}" destId="{630DBF4D-7E88-4D33-89AA-FD8512BB5BFF}" srcOrd="0" destOrd="0" presId="urn:microsoft.com/office/officeart/2005/8/layout/hProcess9"/>
    <dgm:cxn modelId="{CCFBED8E-A10D-495F-8753-DF1F7EDE8A47}" type="presOf" srcId="{424CB6E2-035C-49B8-BC73-99DA721D8271}" destId="{D90A3DA4-82E6-436E-8DF9-D0107CF373D7}" srcOrd="0" destOrd="0" presId="urn:microsoft.com/office/officeart/2005/8/layout/hProcess9"/>
    <dgm:cxn modelId="{4B8759D7-2A25-48EA-9220-2D23ACE00E40}" type="presOf" srcId="{C401560F-FF5A-4D7E-9BEF-F3C66EBD1FD7}" destId="{B7D16198-BEEE-4046-8824-96F9AD1C10EF}" srcOrd="0" destOrd="0" presId="urn:microsoft.com/office/officeart/2005/8/layout/hProcess9"/>
    <dgm:cxn modelId="{64D31761-00F8-4FA2-A4B3-51C8EC5DAA87}" type="presParOf" srcId="{69FC321A-92AE-45D3-8107-9BF9F7919906}" destId="{6AF4B8AD-4222-4792-AB3C-48EFD99E99DA}" srcOrd="0" destOrd="0" presId="urn:microsoft.com/office/officeart/2005/8/layout/hProcess9"/>
    <dgm:cxn modelId="{FEFE4556-1965-4521-9A6D-48917CC2666E}" type="presParOf" srcId="{69FC321A-92AE-45D3-8107-9BF9F7919906}" destId="{C1B1DCFB-C93E-402C-A839-9F1DAA3F66E0}" srcOrd="1" destOrd="0" presId="urn:microsoft.com/office/officeart/2005/8/layout/hProcess9"/>
    <dgm:cxn modelId="{1F64C25F-0161-4858-8D81-92EAEDFB6F55}" type="presParOf" srcId="{C1B1DCFB-C93E-402C-A839-9F1DAA3F66E0}" destId="{630DBF4D-7E88-4D33-89AA-FD8512BB5BFF}" srcOrd="0" destOrd="0" presId="urn:microsoft.com/office/officeart/2005/8/layout/hProcess9"/>
    <dgm:cxn modelId="{A6C02A08-0014-47F7-ACA4-5193D9BBE532}" type="presParOf" srcId="{C1B1DCFB-C93E-402C-A839-9F1DAA3F66E0}" destId="{CCB93BF1-4D4D-426C-B9F5-C175DE47CBF6}" srcOrd="1" destOrd="0" presId="urn:microsoft.com/office/officeart/2005/8/layout/hProcess9"/>
    <dgm:cxn modelId="{FADAB081-AD44-493F-B0FB-25294107A7CF}" type="presParOf" srcId="{C1B1DCFB-C93E-402C-A839-9F1DAA3F66E0}" destId="{B7D16198-BEEE-4046-8824-96F9AD1C10EF}" srcOrd="2" destOrd="0" presId="urn:microsoft.com/office/officeart/2005/8/layout/hProcess9"/>
    <dgm:cxn modelId="{51FAFC60-2E86-4FCD-ACD1-CB8571F25DA6}" type="presParOf" srcId="{C1B1DCFB-C93E-402C-A839-9F1DAA3F66E0}" destId="{400D3136-B5FF-4DD1-932F-9E73C424C7A0}" srcOrd="3" destOrd="0" presId="urn:microsoft.com/office/officeart/2005/8/layout/hProcess9"/>
    <dgm:cxn modelId="{EFF33518-A3EA-4440-BD5C-EE320304D861}" type="presParOf" srcId="{C1B1DCFB-C93E-402C-A839-9F1DAA3F66E0}" destId="{D90A3DA4-82E6-436E-8DF9-D0107CF373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4C769-98EF-4D73-A738-0CAE06E18AC4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B713332C-A4B3-4766-BA32-501402B93551}">
      <dgm:prSet phldrT="[טקסט]"/>
      <dgm:spPr/>
      <dgm:t>
        <a:bodyPr/>
        <a:lstStyle/>
        <a:p>
          <a:pPr rtl="1"/>
          <a:r>
            <a:rPr lang="he-IL" dirty="0" smtClean="0"/>
            <a:t>חייב להכריז!</a:t>
          </a:r>
          <a:endParaRPr lang="he-IL" dirty="0"/>
        </a:p>
      </dgm:t>
    </dgm:pt>
    <dgm:pt modelId="{1D1E267F-37D7-46DC-979B-1001E9F302E2}" type="parTrans" cxnId="{1CCD8F3C-DBE7-4F57-95B5-DFD94D94B839}">
      <dgm:prSet/>
      <dgm:spPr/>
      <dgm:t>
        <a:bodyPr/>
        <a:lstStyle/>
        <a:p>
          <a:pPr rtl="1"/>
          <a:endParaRPr lang="he-IL"/>
        </a:p>
      </dgm:t>
    </dgm:pt>
    <dgm:pt modelId="{7713D525-D4D7-4F4B-95A5-A47239AFBD11}" type="sibTrans" cxnId="{1CCD8F3C-DBE7-4F57-95B5-DFD94D94B839}">
      <dgm:prSet/>
      <dgm:spPr/>
      <dgm:t>
        <a:bodyPr/>
        <a:lstStyle/>
        <a:p>
          <a:pPr rtl="1"/>
          <a:endParaRPr lang="he-IL"/>
        </a:p>
      </dgm:t>
    </dgm:pt>
    <dgm:pt modelId="{C401560F-FF5A-4D7E-9BEF-F3C66EBD1FD7}">
      <dgm:prSet phldrT="[טקסט]"/>
      <dgm:spPr/>
      <dgm:t>
        <a:bodyPr/>
        <a:lstStyle/>
        <a:p>
          <a:pPr rtl="1"/>
          <a:r>
            <a:rPr lang="he-IL" dirty="0" smtClean="0"/>
            <a:t>הבעלים לא מתייאשים</a:t>
          </a:r>
          <a:endParaRPr lang="he-IL" dirty="0"/>
        </a:p>
      </dgm:t>
    </dgm:pt>
    <dgm:pt modelId="{A0F3439D-86BD-4166-9B87-E05F45BC6CC3}" type="parTrans" cxnId="{0031DA6A-3A21-48F1-A839-E461508A9BAC}">
      <dgm:prSet/>
      <dgm:spPr/>
      <dgm:t>
        <a:bodyPr/>
        <a:lstStyle/>
        <a:p>
          <a:pPr rtl="1"/>
          <a:endParaRPr lang="he-IL"/>
        </a:p>
      </dgm:t>
    </dgm:pt>
    <dgm:pt modelId="{AF5AD917-A34E-462C-9116-0EFF4B06B79C}" type="sibTrans" cxnId="{0031DA6A-3A21-48F1-A839-E461508A9BAC}">
      <dgm:prSet/>
      <dgm:spPr/>
      <dgm:t>
        <a:bodyPr/>
        <a:lstStyle/>
        <a:p>
          <a:pPr rtl="1"/>
          <a:endParaRPr lang="he-IL"/>
        </a:p>
      </dgm:t>
    </dgm:pt>
    <dgm:pt modelId="{424CB6E2-035C-49B8-BC73-99DA721D8271}">
      <dgm:prSet phldrT="[טקסט]"/>
      <dgm:spPr/>
      <dgm:t>
        <a:bodyPr/>
        <a:lstStyle/>
        <a:p>
          <a:pPr rtl="1"/>
          <a:r>
            <a:rPr lang="he-IL" dirty="0" smtClean="0"/>
            <a:t>אבידה שיש בה סימן</a:t>
          </a:r>
          <a:endParaRPr lang="he-IL" dirty="0"/>
        </a:p>
      </dgm:t>
    </dgm:pt>
    <dgm:pt modelId="{53EAAD8C-7812-4149-932B-5D5B1974C863}" type="parTrans" cxnId="{27581A44-EB0D-44FA-A4BE-D5B583F9D843}">
      <dgm:prSet/>
      <dgm:spPr/>
      <dgm:t>
        <a:bodyPr/>
        <a:lstStyle/>
        <a:p>
          <a:pPr rtl="1"/>
          <a:endParaRPr lang="he-IL"/>
        </a:p>
      </dgm:t>
    </dgm:pt>
    <dgm:pt modelId="{52E05E79-B9A3-493F-96F6-42CA3CCF9760}" type="sibTrans" cxnId="{27581A44-EB0D-44FA-A4BE-D5B583F9D843}">
      <dgm:prSet/>
      <dgm:spPr/>
      <dgm:t>
        <a:bodyPr/>
        <a:lstStyle/>
        <a:p>
          <a:pPr rtl="1"/>
          <a:endParaRPr lang="he-IL"/>
        </a:p>
      </dgm:t>
    </dgm:pt>
    <dgm:pt modelId="{69FC321A-92AE-45D3-8107-9BF9F7919906}" type="pres">
      <dgm:prSet presAssocID="{9F84C769-98EF-4D73-A738-0CAE06E18AC4}" presName="CompostProcess" presStyleCnt="0">
        <dgm:presLayoutVars>
          <dgm:dir/>
          <dgm:resizeHandles val="exact"/>
        </dgm:presLayoutVars>
      </dgm:prSet>
      <dgm:spPr/>
    </dgm:pt>
    <dgm:pt modelId="{6AF4B8AD-4222-4792-AB3C-48EFD99E99DA}" type="pres">
      <dgm:prSet presAssocID="{9F84C769-98EF-4D73-A738-0CAE06E18AC4}" presName="arrow" presStyleLbl="bgShp" presStyleIdx="0" presStyleCnt="1" custAng="10800000"/>
      <dgm:spPr/>
    </dgm:pt>
    <dgm:pt modelId="{C1B1DCFB-C93E-402C-A839-9F1DAA3F66E0}" type="pres">
      <dgm:prSet presAssocID="{9F84C769-98EF-4D73-A738-0CAE06E18AC4}" presName="linearProcess" presStyleCnt="0"/>
      <dgm:spPr/>
    </dgm:pt>
    <dgm:pt modelId="{630DBF4D-7E88-4D33-89AA-FD8512BB5BFF}" type="pres">
      <dgm:prSet presAssocID="{B713332C-A4B3-4766-BA32-501402B935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B93BF1-4D4D-426C-B9F5-C175DE47CBF6}" type="pres">
      <dgm:prSet presAssocID="{7713D525-D4D7-4F4B-95A5-A47239AFBD11}" presName="sibTrans" presStyleCnt="0"/>
      <dgm:spPr/>
    </dgm:pt>
    <dgm:pt modelId="{B7D16198-BEEE-4046-8824-96F9AD1C10EF}" type="pres">
      <dgm:prSet presAssocID="{C401560F-FF5A-4D7E-9BEF-F3C66EBD1FD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0D3136-B5FF-4DD1-932F-9E73C424C7A0}" type="pres">
      <dgm:prSet presAssocID="{AF5AD917-A34E-462C-9116-0EFF4B06B79C}" presName="sibTrans" presStyleCnt="0"/>
      <dgm:spPr/>
    </dgm:pt>
    <dgm:pt modelId="{D90A3DA4-82E6-436E-8DF9-D0107CF373D7}" type="pres">
      <dgm:prSet presAssocID="{424CB6E2-035C-49B8-BC73-99DA721D827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F181FF5-F8CF-4763-8E03-4E159E046070}" type="presOf" srcId="{9F84C769-98EF-4D73-A738-0CAE06E18AC4}" destId="{69FC321A-92AE-45D3-8107-9BF9F7919906}" srcOrd="0" destOrd="0" presId="urn:microsoft.com/office/officeart/2005/8/layout/hProcess9"/>
    <dgm:cxn modelId="{0031DA6A-3A21-48F1-A839-E461508A9BAC}" srcId="{9F84C769-98EF-4D73-A738-0CAE06E18AC4}" destId="{C401560F-FF5A-4D7E-9BEF-F3C66EBD1FD7}" srcOrd="1" destOrd="0" parTransId="{A0F3439D-86BD-4166-9B87-E05F45BC6CC3}" sibTransId="{AF5AD917-A34E-462C-9116-0EFF4B06B79C}"/>
    <dgm:cxn modelId="{E02B9F9C-7384-4EED-BF60-075562DAA63F}" type="presOf" srcId="{B713332C-A4B3-4766-BA32-501402B93551}" destId="{630DBF4D-7E88-4D33-89AA-FD8512BB5BFF}" srcOrd="0" destOrd="0" presId="urn:microsoft.com/office/officeart/2005/8/layout/hProcess9"/>
    <dgm:cxn modelId="{1CCD8F3C-DBE7-4F57-95B5-DFD94D94B839}" srcId="{9F84C769-98EF-4D73-A738-0CAE06E18AC4}" destId="{B713332C-A4B3-4766-BA32-501402B93551}" srcOrd="0" destOrd="0" parTransId="{1D1E267F-37D7-46DC-979B-1001E9F302E2}" sibTransId="{7713D525-D4D7-4F4B-95A5-A47239AFBD11}"/>
    <dgm:cxn modelId="{E10FB69A-9AC7-430B-A37A-932019F7058C}" type="presOf" srcId="{C401560F-FF5A-4D7E-9BEF-F3C66EBD1FD7}" destId="{B7D16198-BEEE-4046-8824-96F9AD1C10EF}" srcOrd="0" destOrd="0" presId="urn:microsoft.com/office/officeart/2005/8/layout/hProcess9"/>
    <dgm:cxn modelId="{BAF35F6A-B62B-4B82-B038-356AB8A7B8F7}" type="presOf" srcId="{424CB6E2-035C-49B8-BC73-99DA721D8271}" destId="{D90A3DA4-82E6-436E-8DF9-D0107CF373D7}" srcOrd="0" destOrd="0" presId="urn:microsoft.com/office/officeart/2005/8/layout/hProcess9"/>
    <dgm:cxn modelId="{27581A44-EB0D-44FA-A4BE-D5B583F9D843}" srcId="{9F84C769-98EF-4D73-A738-0CAE06E18AC4}" destId="{424CB6E2-035C-49B8-BC73-99DA721D8271}" srcOrd="2" destOrd="0" parTransId="{53EAAD8C-7812-4149-932B-5D5B1974C863}" sibTransId="{52E05E79-B9A3-493F-96F6-42CA3CCF9760}"/>
    <dgm:cxn modelId="{2EE7B042-5207-4CA8-A7FA-022AA7172FEC}" type="presParOf" srcId="{69FC321A-92AE-45D3-8107-9BF9F7919906}" destId="{6AF4B8AD-4222-4792-AB3C-48EFD99E99DA}" srcOrd="0" destOrd="0" presId="urn:microsoft.com/office/officeart/2005/8/layout/hProcess9"/>
    <dgm:cxn modelId="{849D4AB6-401F-4421-8E73-29AF3EDD874D}" type="presParOf" srcId="{69FC321A-92AE-45D3-8107-9BF9F7919906}" destId="{C1B1DCFB-C93E-402C-A839-9F1DAA3F66E0}" srcOrd="1" destOrd="0" presId="urn:microsoft.com/office/officeart/2005/8/layout/hProcess9"/>
    <dgm:cxn modelId="{AF03F161-88A5-4D95-8BE5-D743A6743779}" type="presParOf" srcId="{C1B1DCFB-C93E-402C-A839-9F1DAA3F66E0}" destId="{630DBF4D-7E88-4D33-89AA-FD8512BB5BFF}" srcOrd="0" destOrd="0" presId="urn:microsoft.com/office/officeart/2005/8/layout/hProcess9"/>
    <dgm:cxn modelId="{CFEC4B95-E299-40A6-BF33-A3008B3D48E2}" type="presParOf" srcId="{C1B1DCFB-C93E-402C-A839-9F1DAA3F66E0}" destId="{CCB93BF1-4D4D-426C-B9F5-C175DE47CBF6}" srcOrd="1" destOrd="0" presId="urn:microsoft.com/office/officeart/2005/8/layout/hProcess9"/>
    <dgm:cxn modelId="{DA0E9026-B76E-4902-8823-2E51A4F69B09}" type="presParOf" srcId="{C1B1DCFB-C93E-402C-A839-9F1DAA3F66E0}" destId="{B7D16198-BEEE-4046-8824-96F9AD1C10EF}" srcOrd="2" destOrd="0" presId="urn:microsoft.com/office/officeart/2005/8/layout/hProcess9"/>
    <dgm:cxn modelId="{8BAE0D29-693D-4264-992A-0F7CFC6D573D}" type="presParOf" srcId="{C1B1DCFB-C93E-402C-A839-9F1DAA3F66E0}" destId="{400D3136-B5FF-4DD1-932F-9E73C424C7A0}" srcOrd="3" destOrd="0" presId="urn:microsoft.com/office/officeart/2005/8/layout/hProcess9"/>
    <dgm:cxn modelId="{70D94B20-4F8E-4850-9E54-93DF372FEBC6}" type="presParOf" srcId="{C1B1DCFB-C93E-402C-A839-9F1DAA3F66E0}" destId="{D90A3DA4-82E6-436E-8DF9-D0107CF373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65659-8978-4B7B-9273-1B3C903F80A8}">
      <dsp:nvSpPr>
        <dsp:cNvPr id="0" name=""/>
        <dsp:cNvSpPr/>
      </dsp:nvSpPr>
      <dsp:spPr>
        <a:xfrm>
          <a:off x="2895600" y="0"/>
          <a:ext cx="1447800" cy="969327"/>
        </a:xfrm>
        <a:prstGeom prst="trapezoid">
          <a:avLst>
            <a:gd name="adj" fmla="val 7468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דף </a:t>
          </a:r>
          <a:r>
            <a:rPr lang="he-IL" sz="3300" kern="1200" dirty="0" err="1" smtClean="0"/>
            <a:t>כא</a:t>
          </a:r>
          <a:r>
            <a:rPr lang="he-IL" sz="3300" kern="1200" dirty="0" smtClean="0"/>
            <a:t> ע"א</a:t>
          </a:r>
          <a:endParaRPr lang="he-IL" sz="3300" kern="1200" dirty="0"/>
        </a:p>
      </dsp:txBody>
      <dsp:txXfrm>
        <a:off x="2895600" y="0"/>
        <a:ext cx="1447800" cy="969327"/>
      </dsp:txXfrm>
    </dsp:sp>
    <dsp:sp modelId="{FD47F877-786A-4458-8810-E53ADAE8EDE8}">
      <dsp:nvSpPr>
        <dsp:cNvPr id="0" name=""/>
        <dsp:cNvSpPr/>
      </dsp:nvSpPr>
      <dsp:spPr>
        <a:xfrm>
          <a:off x="2171700" y="969327"/>
          <a:ext cx="2895600" cy="969327"/>
        </a:xfrm>
        <a:prstGeom prst="trapezoid">
          <a:avLst>
            <a:gd name="adj" fmla="val 74681"/>
          </a:avLst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פרק שני</a:t>
          </a:r>
          <a:endParaRPr lang="he-IL" sz="3300" kern="1200" dirty="0"/>
        </a:p>
      </dsp:txBody>
      <dsp:txXfrm>
        <a:off x="2678430" y="969327"/>
        <a:ext cx="1882140" cy="969327"/>
      </dsp:txXfrm>
    </dsp:sp>
    <dsp:sp modelId="{1C9FB4B1-F2BB-4C23-B392-3FA3DD8B7646}">
      <dsp:nvSpPr>
        <dsp:cNvPr id="0" name=""/>
        <dsp:cNvSpPr/>
      </dsp:nvSpPr>
      <dsp:spPr>
        <a:xfrm>
          <a:off x="1447800" y="1938655"/>
          <a:ext cx="4343400" cy="969327"/>
        </a:xfrm>
        <a:prstGeom prst="trapezoid">
          <a:avLst>
            <a:gd name="adj" fmla="val 74681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מסכת בבא </a:t>
          </a:r>
          <a:r>
            <a:rPr lang="he-IL" sz="3300" kern="1200" dirty="0" err="1" smtClean="0"/>
            <a:t>מציעא</a:t>
          </a:r>
          <a:endParaRPr lang="he-IL" sz="3300" kern="1200" dirty="0"/>
        </a:p>
      </dsp:txBody>
      <dsp:txXfrm>
        <a:off x="2207895" y="1938655"/>
        <a:ext cx="2823210" cy="969327"/>
      </dsp:txXfrm>
    </dsp:sp>
    <dsp:sp modelId="{64C1BCC2-5844-456C-825B-E52CE24E2CBD}">
      <dsp:nvSpPr>
        <dsp:cNvPr id="0" name=""/>
        <dsp:cNvSpPr/>
      </dsp:nvSpPr>
      <dsp:spPr>
        <a:xfrm>
          <a:off x="723900" y="2907982"/>
          <a:ext cx="5791200" cy="969327"/>
        </a:xfrm>
        <a:prstGeom prst="trapezoid">
          <a:avLst>
            <a:gd name="adj" fmla="val 74681"/>
          </a:avLst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סדר נזיקין</a:t>
          </a:r>
          <a:endParaRPr lang="he-IL" sz="3300" kern="1200" dirty="0"/>
        </a:p>
      </dsp:txBody>
      <dsp:txXfrm>
        <a:off x="1737359" y="2907982"/>
        <a:ext cx="3764280" cy="969327"/>
      </dsp:txXfrm>
    </dsp:sp>
    <dsp:sp modelId="{BD407F14-D69A-4152-A25C-4FC78EA98F6E}">
      <dsp:nvSpPr>
        <dsp:cNvPr id="0" name=""/>
        <dsp:cNvSpPr/>
      </dsp:nvSpPr>
      <dsp:spPr>
        <a:xfrm>
          <a:off x="0" y="3877310"/>
          <a:ext cx="7239000" cy="969327"/>
        </a:xfrm>
        <a:prstGeom prst="trapezoid">
          <a:avLst>
            <a:gd name="adj" fmla="val 74681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/>
            <a:t>ששה סדרים</a:t>
          </a:r>
          <a:endParaRPr lang="he-IL" sz="3300" kern="1200" dirty="0"/>
        </a:p>
      </dsp:txBody>
      <dsp:txXfrm>
        <a:off x="1266824" y="3877310"/>
        <a:ext cx="4705350" cy="9693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2AF992-02A8-428E-BCCB-CF45E1F42E01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28E598-44A6-4A06-95D1-5EB78E4C4D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777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0603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51993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9227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56917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1429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6711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66868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למורה</a:t>
            </a:r>
            <a:r>
              <a:rPr lang="he-IL" baseline="0" dirty="0" smtClean="0"/>
              <a:t> – ניתן להדפיס את הדף ולתת בתור דף עבודה בכיתה. ניתן </a:t>
            </a:r>
            <a:r>
              <a:rPr lang="he-IL" baseline="0" dirty="0" err="1" smtClean="0"/>
              <a:t>להעזר</a:t>
            </a:r>
            <a:r>
              <a:rPr lang="he-IL" baseline="0" dirty="0" smtClean="0"/>
              <a:t> ברש"י או במילון לצורך המילים הקשות.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18483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6686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למורה – הגמרא בדף כ"ג אומרת שרבי יהודה חולק על רבי מאיר ומביאה</a:t>
            </a:r>
            <a:r>
              <a:rPr lang="he-IL" baseline="0" dirty="0" smtClean="0"/>
              <a:t> כמה אפשרויות להסבר הדברים.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0576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4864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7112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4490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5821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20742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4558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0118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כ"א/אלול/תשע"ד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odesh.snunit.k12.il/i/tr/t010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אלו מציאות – </a:t>
            </a:r>
            <a:r>
              <a:rPr lang="he-IL" dirty="0" smtClean="0"/>
              <a:t>סוגיה 1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בבא </a:t>
            </a:r>
            <a:r>
              <a:rPr lang="he-IL" dirty="0" err="1" smtClean="0"/>
              <a:t>מציעא</a:t>
            </a:r>
            <a:r>
              <a:rPr lang="he-IL" dirty="0" smtClean="0"/>
              <a:t> פרק ב'</a:t>
            </a:r>
          </a:p>
          <a:p>
            <a:r>
              <a:rPr lang="he-IL" dirty="0" smtClean="0"/>
              <a:t>דף </a:t>
            </a:r>
            <a:r>
              <a:rPr lang="he-IL" dirty="0" err="1" smtClean="0"/>
              <a:t>כא</a:t>
            </a:r>
            <a:r>
              <a:rPr lang="he-IL" dirty="0" smtClean="0"/>
              <a:t> ע"א</a:t>
            </a:r>
            <a:endParaRPr lang="he-IL" dirty="0"/>
          </a:p>
        </p:txBody>
      </p:sp>
      <p:pic>
        <p:nvPicPr>
          <p:cNvPr id="72706" name="Picture 2" descr="http://www.hidabroot.org/Img/Blogs/25062012085847_01291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3300"/>
            <a:ext cx="2736304" cy="2038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6021288"/>
            <a:ext cx="3384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הקישו </a:t>
            </a:r>
            <a:r>
              <a:rPr lang="en-US" sz="3200" dirty="0" smtClean="0"/>
              <a:t>F5</a:t>
            </a:r>
            <a:r>
              <a:rPr lang="he-IL" sz="3200" dirty="0" smtClean="0"/>
              <a:t> להתחלה</a:t>
            </a:r>
            <a:endParaRPr lang="he-I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21288"/>
            <a:ext cx="36724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© משה </a:t>
            </a:r>
            <a:r>
              <a:rPr lang="he-IL" sz="2400" dirty="0" err="1" smtClean="0"/>
              <a:t>טיקטינסקי</a:t>
            </a:r>
            <a:endParaRPr lang="he-IL" sz="2400" dirty="0" smtClean="0"/>
          </a:p>
          <a:p>
            <a:r>
              <a:rPr lang="he-IL" sz="2400" dirty="0" smtClean="0"/>
              <a:t>בית ספר ממ"ד אריאל רעננה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אז... איפה אנחנו?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encrypted-tbn3.google.com/images?q=tbn:ANd9GcS9gsMdFkbx0wazhR1WGWGB9aDFXTYYxvErdBDpCkquevqxwEA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9" y="5768903"/>
            <a:ext cx="1512168" cy="82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62406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נזיקין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797152"/>
            <a:ext cx="1008112" cy="510778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sz="1200" b="1" dirty="0" smtClean="0"/>
              <a:t>דיני ממונות ובתי משפט</a:t>
            </a:r>
            <a:endParaRPr lang="he-IL" sz="1200" b="1" dirty="0"/>
          </a:p>
        </p:txBody>
      </p:sp>
      <p:pic>
        <p:nvPicPr>
          <p:cNvPr id="9" name="Picture 4" descr="http://www.aron-hasfarim.co.il/uploadimages/180/3412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603" y="5480871"/>
            <a:ext cx="1115253" cy="11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חץ ישר 10"/>
          <p:cNvCxnSpPr>
            <a:stCxn id="9" idx="1"/>
            <a:endCxn id="5" idx="3"/>
          </p:cNvCxnSpPr>
          <p:nvPr/>
        </p:nvCxnSpPr>
        <p:spPr>
          <a:xfrm flipH="1">
            <a:off x="1656547" y="6038498"/>
            <a:ext cx="504056" cy="14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משנה - משה בן מימון (הרמב&quot;ם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5327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תרשים זרימה: תהליך מוגדר מראש 13"/>
          <p:cNvSpPr/>
          <p:nvPr/>
        </p:nvSpPr>
        <p:spPr>
          <a:xfrm>
            <a:off x="1691680" y="2492896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ב'</a:t>
            </a:r>
          </a:p>
          <a:p>
            <a:pPr algn="ctr"/>
            <a:r>
              <a:rPr lang="he-IL" dirty="0" smtClean="0"/>
              <a:t>אלו מציאות</a:t>
            </a:r>
            <a:endParaRPr lang="he-IL" dirty="0"/>
          </a:p>
        </p:txBody>
      </p:sp>
      <p:pic>
        <p:nvPicPr>
          <p:cNvPr id="15" name="מציין מיקום תוכן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8800"/>
            <a:ext cx="539297" cy="763152"/>
          </a:xfrm>
          <a:prstGeom prst="rect">
            <a:avLst/>
          </a:prstGeom>
        </p:spPr>
      </p:pic>
      <p:pic>
        <p:nvPicPr>
          <p:cNvPr id="13" name="Picture 2" descr="https://encrypted-tbn1.google.com/images?q=tbn:ANd9GcQIuC_hfIm5mjQZk6m6_17KU-894ddUTN9VqHWfi-N8fdNJIewJ6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7" r="15357"/>
          <a:stretch>
            <a:fillRect/>
          </a:stretch>
        </p:blipFill>
        <p:spPr bwMode="auto">
          <a:xfrm>
            <a:off x="2555776" y="332656"/>
            <a:ext cx="1872208" cy="9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407F14-D69A-4152-A25C-4FC78EA98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C1BCC2-5844-456C-825B-E52CE24E2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9FB4B1-F2BB-4C23-B392-3FA3DD8B7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7F877-786A-4458-8810-E53ADAE8E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765659-8978-4B7B-9273-1B3C903F8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 rev="1"/>
        </p:bldSub>
      </p:bldGraphic>
      <p:bldP spid="7" grpId="0"/>
      <p:bldP spid="8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שאלות – איפה אנחנו?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מהן שתי התורות שקבל משה </a:t>
            </a:r>
            <a:r>
              <a:rPr lang="he-IL" dirty="0" err="1" smtClean="0"/>
              <a:t>רבינו</a:t>
            </a:r>
            <a:r>
              <a:rPr lang="he-IL" dirty="0" smtClean="0"/>
              <a:t> בסיני?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מה הקשר בין הגמרא למשנה?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מהו "סדר" במשנה? כמה סדרים יש?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במה עוסק סדר נזיקין?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מהי מסכת?  מה פירוש השם בבא </a:t>
            </a:r>
            <a:r>
              <a:rPr lang="he-IL" dirty="0" err="1" smtClean="0"/>
              <a:t>מציעא</a:t>
            </a:r>
            <a:r>
              <a:rPr lang="he-IL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הסברו כל קטע בכותרת הבאה:</a:t>
            </a:r>
          </a:p>
          <a:p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112" t="3879" r="23329" b="80606"/>
          <a:stretch>
            <a:fillRect/>
          </a:stretch>
        </p:blipFill>
        <p:spPr bwMode="auto">
          <a:xfrm>
            <a:off x="1547664" y="4365104"/>
            <a:ext cx="6372708" cy="43204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7" name="מחבר ישר 6"/>
          <p:cNvCxnSpPr/>
          <p:nvPr/>
        </p:nvCxnSpPr>
        <p:spPr>
          <a:xfrm>
            <a:off x="6084168" y="43651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4860032" y="43651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3203848" y="43651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08304" y="4797152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(א)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4797152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(ב)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4797152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(ג)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4797152"/>
            <a:ext cx="57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(ד)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 smtClean="0"/>
              <a:t>בבא </a:t>
            </a:r>
            <a:r>
              <a:rPr lang="he-IL" dirty="0" err="1" smtClean="0"/>
              <a:t>מציעא</a:t>
            </a:r>
            <a:r>
              <a:rPr lang="he-IL" dirty="0" smtClean="0"/>
              <a:t> </a:t>
            </a:r>
            <a:r>
              <a:rPr lang="he-IL" dirty="0" err="1" smtClean="0"/>
              <a:t>כא</a:t>
            </a:r>
            <a:r>
              <a:rPr lang="he-IL" dirty="0" smtClean="0"/>
              <a:t>.</a:t>
            </a:r>
            <a:endParaRPr lang="he-I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9051" t="48854" r="29051" b="23655"/>
          <a:stretch>
            <a:fillRect/>
          </a:stretch>
        </p:blipFill>
        <p:spPr bwMode="auto">
          <a:xfrm>
            <a:off x="3155843" y="3789040"/>
            <a:ext cx="55206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rg.ramat-gan.info/NR/rdonlyres/ECBA857F-8E79-4B53-A032-CE940929426E/0/%D7%94%D7%9B%D7%A0%D7%AA%D7%9E%D7%99%D7%A5%D7%AA%D7%A4%D7%95%D7%96%D7%99%D7%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6752"/>
            <a:ext cx="1680187" cy="1260141"/>
          </a:xfrm>
          <a:prstGeom prst="rect">
            <a:avLst/>
          </a:prstGeom>
          <a:noFill/>
        </p:spPr>
      </p:pic>
      <p:pic>
        <p:nvPicPr>
          <p:cNvPr id="9" name="Picture 2" descr="http://www.2all.co.il/web/Sites/liorartgold/12835_(1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2564904"/>
            <a:ext cx="201450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הוסיפו את המילה "משנה" לפני המשנה.</a:t>
            </a:r>
          </a:p>
          <a:p>
            <a:r>
              <a:rPr lang="he-IL" dirty="0" smtClean="0"/>
              <a:t>סמנו את האותיות </a:t>
            </a:r>
            <a:r>
              <a:rPr lang="he-IL" dirty="0" err="1" smtClean="0"/>
              <a:t>גמ</a:t>
            </a:r>
            <a:r>
              <a:rPr lang="he-IL" dirty="0" smtClean="0"/>
              <a:t>' שבסוף המשנה.</a:t>
            </a:r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המשנה</a:t>
            </a: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30231" r="10896" b="46016"/>
          <a:stretch>
            <a:fillRect/>
          </a:stretch>
        </p:blipFill>
        <p:spPr bwMode="auto">
          <a:xfrm>
            <a:off x="0" y="2780928"/>
            <a:ext cx="8968270" cy="340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2852936"/>
            <a:ext cx="7920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משנה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444208" y="5661248"/>
            <a:ext cx="360040" cy="288032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93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המשנה – משימה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קראו את המשנה כולה.</a:t>
            </a:r>
          </a:p>
          <a:p>
            <a:r>
              <a:rPr lang="he-IL" dirty="0" smtClean="0"/>
              <a:t>המשנה מחולקת לכותרת ואחריה פרטים.</a:t>
            </a:r>
          </a:p>
          <a:p>
            <a:r>
              <a:rPr lang="he-IL" dirty="0" smtClean="0"/>
              <a:t>סמנו בגמרא את הכותרת שמופיעה בתחילת המשנה.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9051" t="48854" r="29051" b="23655"/>
          <a:stretch>
            <a:fillRect/>
          </a:stretch>
        </p:blipFill>
        <p:spPr bwMode="auto">
          <a:xfrm>
            <a:off x="1259632" y="3183917"/>
            <a:ext cx="6768752" cy="1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2051720" y="3183916"/>
            <a:ext cx="5760640" cy="533115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הסבר קווי 2 5"/>
          <p:cNvSpPr/>
          <p:nvPr/>
        </p:nvSpPr>
        <p:spPr>
          <a:xfrm>
            <a:off x="8054889" y="3248979"/>
            <a:ext cx="100811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526"/>
              <a:gd name="adj6" fmla="val -23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כותרת ראשית</a:t>
            </a:r>
            <a:endParaRPr lang="he-IL" sz="2400" dirty="0"/>
          </a:p>
        </p:txBody>
      </p:sp>
      <p:sp>
        <p:nvSpPr>
          <p:cNvPr id="7" name="מלבן 6"/>
          <p:cNvSpPr/>
          <p:nvPr/>
        </p:nvSpPr>
        <p:spPr>
          <a:xfrm>
            <a:off x="1439854" y="3183917"/>
            <a:ext cx="503921" cy="533115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4716151" y="3736133"/>
            <a:ext cx="2088097" cy="412947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הסבר קווי 2 8"/>
          <p:cNvSpPr/>
          <p:nvPr/>
        </p:nvSpPr>
        <p:spPr>
          <a:xfrm>
            <a:off x="107639" y="3068960"/>
            <a:ext cx="936104" cy="873646"/>
          </a:xfrm>
          <a:prstGeom prst="borderCallout2">
            <a:avLst>
              <a:gd name="adj1" fmla="val 23734"/>
              <a:gd name="adj2" fmla="val 101752"/>
              <a:gd name="adj3" fmla="val 22073"/>
              <a:gd name="adj4" fmla="val 132181"/>
              <a:gd name="adj5" fmla="val 42723"/>
              <a:gd name="adj6" fmla="val 137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כותרת משנית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xmlns="" val="20450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קראו שוב את המשנה. המשנה מחולקת </a:t>
            </a:r>
            <a:r>
              <a:rPr lang="he-IL" sz="2400" b="1" dirty="0" smtClean="0"/>
              <a:t>לשלשה חלקים (רישא </a:t>
            </a:r>
            <a:r>
              <a:rPr lang="he-IL" sz="2400" b="1" dirty="0" err="1" smtClean="0"/>
              <a:t>מציעתא</a:t>
            </a:r>
            <a:r>
              <a:rPr lang="he-IL" sz="2400" b="1" dirty="0" smtClean="0"/>
              <a:t> וסיפא)</a:t>
            </a:r>
            <a:r>
              <a:rPr lang="he-IL" sz="2400" dirty="0" smtClean="0"/>
              <a:t>. סמנו בגמרא שלכם את סוף הרישא.</a:t>
            </a:r>
            <a:endParaRPr lang="he-IL" sz="2400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המשנה – משימה 2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475" t="32907" r="31934" b="49256"/>
          <a:stretch/>
        </p:blipFill>
        <p:spPr bwMode="auto">
          <a:xfrm>
            <a:off x="1691680" y="2069132"/>
            <a:ext cx="5976664" cy="46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2483768" y="2132856"/>
            <a:ext cx="5112568" cy="533115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907704" y="2132856"/>
            <a:ext cx="503921" cy="533115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860032" y="2656013"/>
            <a:ext cx="1872073" cy="412947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907704" y="4653136"/>
            <a:ext cx="4130035" cy="412947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הסבר קווי 2 9"/>
          <p:cNvSpPr/>
          <p:nvPr/>
        </p:nvSpPr>
        <p:spPr>
          <a:xfrm>
            <a:off x="323528" y="1988840"/>
            <a:ext cx="936104" cy="873646"/>
          </a:xfrm>
          <a:prstGeom prst="borderCallout2">
            <a:avLst>
              <a:gd name="adj1" fmla="val 23734"/>
              <a:gd name="adj2" fmla="val 101752"/>
              <a:gd name="adj3" fmla="val 22073"/>
              <a:gd name="adj4" fmla="val 132181"/>
              <a:gd name="adj5" fmla="val 51030"/>
              <a:gd name="adj6" fmla="val 16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כותרת משנית</a:t>
            </a:r>
            <a:endParaRPr lang="he-IL" sz="2000" dirty="0"/>
          </a:p>
        </p:txBody>
      </p:sp>
      <p:sp>
        <p:nvSpPr>
          <p:cNvPr id="11" name="הסבר קווי 2 10"/>
          <p:cNvSpPr/>
          <p:nvPr/>
        </p:nvSpPr>
        <p:spPr>
          <a:xfrm>
            <a:off x="7956376" y="2132856"/>
            <a:ext cx="100811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278"/>
              <a:gd name="adj6" fmla="val -3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כותרת ראשית</a:t>
            </a:r>
            <a:endParaRPr lang="he-IL" sz="2400" dirty="0"/>
          </a:p>
        </p:txBody>
      </p:sp>
      <p:sp>
        <p:nvSpPr>
          <p:cNvPr id="12" name="הסבר קווי 2 11"/>
          <p:cNvSpPr/>
          <p:nvPr/>
        </p:nvSpPr>
        <p:spPr>
          <a:xfrm>
            <a:off x="296459" y="4422786"/>
            <a:ext cx="936104" cy="873646"/>
          </a:xfrm>
          <a:prstGeom prst="borderCallout2">
            <a:avLst>
              <a:gd name="adj1" fmla="val 23734"/>
              <a:gd name="adj2" fmla="val 101752"/>
              <a:gd name="adj3" fmla="val 22073"/>
              <a:gd name="adj4" fmla="val 132181"/>
              <a:gd name="adj5" fmla="val 51030"/>
              <a:gd name="adj6" fmla="val 16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סוף הרישא</a:t>
            </a:r>
            <a:endParaRPr lang="he-IL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88640"/>
            <a:ext cx="396044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/>
              <a:t>רישא</a:t>
            </a:r>
            <a:r>
              <a:rPr lang="he-IL" dirty="0" smtClean="0"/>
              <a:t> = ראש, החלק הראשון של המשנה.</a:t>
            </a:r>
          </a:p>
          <a:p>
            <a:r>
              <a:rPr lang="he-IL" b="1" dirty="0" err="1" smtClean="0"/>
              <a:t>מציעתא</a:t>
            </a:r>
            <a:r>
              <a:rPr lang="he-IL" dirty="0" smtClean="0"/>
              <a:t> = החלק האמצעי של המשנה.</a:t>
            </a:r>
          </a:p>
          <a:p>
            <a:r>
              <a:rPr lang="he-IL" b="1" dirty="0" smtClean="0"/>
              <a:t>סיפא</a:t>
            </a:r>
            <a:r>
              <a:rPr lang="he-IL" dirty="0" smtClean="0"/>
              <a:t> = סוף, החלק האחרון של המשנה.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265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251520" y="1481328"/>
            <a:ext cx="8435280" cy="5044016"/>
          </a:xfrm>
        </p:spPr>
        <p:txBody>
          <a:bodyPr>
            <a:normAutofit/>
          </a:bodyPr>
          <a:lstStyle/>
          <a:p>
            <a:r>
              <a:rPr lang="he-IL" dirty="0" smtClean="0"/>
              <a:t>מצא: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פירות </a:t>
            </a:r>
            <a:r>
              <a:rPr lang="he-IL" dirty="0" err="1" smtClean="0"/>
              <a:t>מפוזרין</a:t>
            </a:r>
            <a:endParaRPr lang="he-IL" dirty="0" smtClean="0"/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מעות מפוזרות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כריכות ברשות הרבים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ועיגולי </a:t>
            </a:r>
            <a:r>
              <a:rPr lang="he-IL" dirty="0" err="1" smtClean="0"/>
              <a:t>דבילה</a:t>
            </a:r>
            <a:endParaRPr lang="he-IL" dirty="0" smtClean="0"/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ככרות של נחתום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מחרוזות של דגים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וחתיכות של בשר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err="1" smtClean="0"/>
              <a:t>וגיזי</a:t>
            </a:r>
            <a:r>
              <a:rPr lang="he-IL" dirty="0" smtClean="0"/>
              <a:t> צמר </a:t>
            </a:r>
            <a:r>
              <a:rPr lang="he-IL" dirty="0" err="1" smtClean="0"/>
              <a:t>הלקוחין</a:t>
            </a:r>
            <a:r>
              <a:rPr lang="he-IL" dirty="0" smtClean="0"/>
              <a:t> ממדינתן</a:t>
            </a:r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ואניצי </a:t>
            </a:r>
            <a:r>
              <a:rPr lang="he-IL" dirty="0" err="1" smtClean="0"/>
              <a:t>פישתן</a:t>
            </a:r>
            <a:endParaRPr lang="he-IL" dirty="0" smtClean="0"/>
          </a:p>
          <a:p>
            <a:pPr marL="850392" lvl="1" indent="-457200">
              <a:buFont typeface="+mj-lt"/>
              <a:buAutoNum type="arabicPeriod"/>
            </a:pPr>
            <a:r>
              <a:rPr lang="he-IL" dirty="0" smtClean="0"/>
              <a:t>ולשונות של ארגמן</a:t>
            </a:r>
          </a:p>
          <a:p>
            <a:r>
              <a:rPr lang="he-IL" dirty="0" smtClean="0"/>
              <a:t>הרי אלו שלו דברי רבי מאיר</a:t>
            </a:r>
            <a:endParaRPr lang="he-IL" dirty="0"/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אלו מציאות שלו?</a:t>
            </a:r>
            <a:endParaRPr lang="he-IL" dirty="0"/>
          </a:p>
        </p:txBody>
      </p:sp>
      <p:pic>
        <p:nvPicPr>
          <p:cNvPr id="1030" name="Picture 6" descr="https://encrypted-tbn0.gstatic.com/images?q=tbn:ANd9GcSYxH7LI6yhI8PuGAr_Pk0FFsAJyLmuXsm5pl8cp6j4QsDwpG6qI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154" y="1143685"/>
            <a:ext cx="1584176" cy="86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dati.org.il/shibbolet/info/wheat-shea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kdati.org.il/shibbolet/info/wheat-shea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09" y="4131457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kdati.org.il/shibbolet/info/wheat-shea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92" y="4293096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b4.itrademarket.com/pdimage/20/s_2272820_garlandbuyuk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9392" y="2870683"/>
            <a:ext cx="961199" cy="8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eamim.co.il/Portals/0/bread_ahi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499" y="5517232"/>
            <a:ext cx="1428751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commons/thumb/c/c3/Blade_steak.jpg/250px-Blade_stea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579" y="914267"/>
            <a:ext cx="1190626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upload.wikimedia.org/wikipedia/commons/thumb/6/61/Cottonballs.jpg/200px-Cottonball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55903"/>
            <a:ext cx="952500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t3.gstatic.com/images?q=tbn:ANd9GcTNxAQFALvCIaNxdYrvqJkPCZ5J0YDbzNGgQKe-7K7Td5bXuS4szG6VrJ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154" y="5068943"/>
            <a:ext cx="1141598" cy="8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1.gstatic.com/images?q=tbn:ANd9GcRI68KILKxl7GFck842lvVHdKHsu6F9qHfAZdr0EI7ebwF1pBz3mfx1xTQ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19" y="5733256"/>
            <a:ext cx="1026173" cy="8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56" y="1124744"/>
            <a:ext cx="36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התאימו כל משפט לתמונה המתאימה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094294" y="2009701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1566509" y="2946350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960039" y="1306498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4421903" y="3762125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ו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365736" y="3524835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2715553" y="4238375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486944" y="4281443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053953" y="5881900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ז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2501009" y="6216438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81247" y="5464464"/>
            <a:ext cx="4056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</a:t>
            </a:r>
            <a:endParaRPr lang="he-IL" dirty="0"/>
          </a:p>
        </p:txBody>
      </p:sp>
      <p:pic>
        <p:nvPicPr>
          <p:cNvPr id="5122" name="Picture 2" descr="http://www.2all.co.il/web/Sites/liorartgold/12835_(12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2204864"/>
            <a:ext cx="1512168" cy="810780"/>
          </a:xfrm>
          <a:prstGeom prst="rect">
            <a:avLst/>
          </a:prstGeom>
          <a:noFill/>
        </p:spPr>
      </p:pic>
      <p:pic>
        <p:nvPicPr>
          <p:cNvPr id="5124" name="Picture 4" descr="http://rg.ramat-gan.info/NR/rdonlyres/ECBA857F-8E79-4B53-A032-CE940929426E/0/%D7%94%D7%9B%D7%A0%D7%AA%D7%9E%D7%99%D7%A5%D7%AA%D7%A4%D7%95%D7%96%D7%99%D7%9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077072"/>
            <a:ext cx="1139957" cy="85496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51520" y="188640"/>
            <a:ext cx="45365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השתמשו ברש"י ובמילון כדי להסביר מילים קשות</a:t>
            </a:r>
            <a:endParaRPr lang="he-IL" dirty="0"/>
          </a:p>
        </p:txBody>
      </p:sp>
      <p:sp>
        <p:nvSpPr>
          <p:cNvPr id="28" name="מלבן 27"/>
          <p:cNvSpPr/>
          <p:nvPr/>
        </p:nvSpPr>
        <p:spPr>
          <a:xfrm>
            <a:off x="4572000" y="5949280"/>
            <a:ext cx="3769995" cy="340939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363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3203848" y="1772816"/>
          <a:ext cx="5493296" cy="2494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8559"/>
                <a:gridCol w="4004737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סוג הפריט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במשנה שלנו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כ</a:t>
                      </a:r>
                      <a:r>
                        <a:rPr lang="he-IL" dirty="0" smtClean="0"/>
                        <a:t>ותרת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"אילו מציאות שלו?"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א</a:t>
                      </a:r>
                      <a:r>
                        <a:rPr lang="he-IL" dirty="0" smtClean="0"/>
                        <a:t>ומר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"דברי רבי מאיר"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מ</a:t>
                      </a:r>
                      <a:r>
                        <a:rPr lang="he-IL" dirty="0" smtClean="0"/>
                        <a:t>קרה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"מצא פירות </a:t>
                      </a:r>
                      <a:r>
                        <a:rPr lang="he-IL" dirty="0" err="1" smtClean="0"/>
                        <a:t>מפוזרין</a:t>
                      </a:r>
                      <a:r>
                        <a:rPr lang="he-IL" dirty="0" smtClean="0"/>
                        <a:t>, מעות מפוזרות, כריכות ברשות הרבים...."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ד</a:t>
                      </a:r>
                      <a:r>
                        <a:rPr lang="he-IL" dirty="0" smtClean="0"/>
                        <a:t>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"הרי אלו שלו"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>
                          <a:solidFill>
                            <a:srgbClr val="FF0000"/>
                          </a:solidFill>
                        </a:rPr>
                        <a:t>ט</a:t>
                      </a:r>
                      <a:r>
                        <a:rPr lang="he-IL" dirty="0" smtClean="0"/>
                        <a:t>עם (=סיבה)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לא </a:t>
                      </a:r>
                      <a:r>
                        <a:rPr lang="he-IL" dirty="0" err="1" smtClean="0"/>
                        <a:t>מצויין</a:t>
                      </a:r>
                      <a:r>
                        <a:rPr lang="he-IL" dirty="0" smtClean="0"/>
                        <a:t> במשנה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כאמד"ט</a:t>
            </a:r>
            <a:r>
              <a:rPr lang="he-IL" dirty="0" smtClean="0"/>
              <a:t> – כלל ברזל במשנה!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268760"/>
            <a:ext cx="4896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כמעט בכל משנה נוכל למצוא את הפריטים הבאים:</a:t>
            </a:r>
            <a:endParaRPr lang="he-IL" dirty="0"/>
          </a:p>
        </p:txBody>
      </p:sp>
      <p:pic>
        <p:nvPicPr>
          <p:cNvPr id="1026" name="Picture 2" descr="http://homeaid.xnet.co.il/content/terms/00/10/00/00/1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365104"/>
            <a:ext cx="274441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חשבו – מדוע בכל הדוגמאות שהמשנה פרטה הרי אלו שלו? הרי יש מצווה של השבת </a:t>
            </a:r>
            <a:r>
              <a:rPr lang="he-IL" dirty="0" err="1" smtClean="0"/>
              <a:t>אבידה</a:t>
            </a:r>
            <a:r>
              <a:rPr lang="he-IL" dirty="0" smtClean="0"/>
              <a:t>:</a:t>
            </a:r>
          </a:p>
          <a:p>
            <a:pPr marL="109728" indent="0" algn="ctr">
              <a:buNone/>
            </a:pPr>
            <a:r>
              <a:rPr lang="he-IL" dirty="0" smtClean="0">
                <a:latin typeface="Guttman-Aram" pitchFamily="2" charset="-79"/>
                <a:cs typeface="Guttman-Aram" pitchFamily="2" charset="-79"/>
              </a:rPr>
              <a:t>לֹא תִרְאֶה אֶת שׁוֹר אָחִיךָ אוֹ אֶת שֵׂיוֹ נִדָּחִים, וְהִתְעַלַּמְתָּ מֵהֶם. 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Aram" pitchFamily="2" charset="-79"/>
                <a:cs typeface="Guttman-Aram" pitchFamily="2" charset="-79"/>
              </a:rPr>
              <a:t>הָשֵׁב </a:t>
            </a:r>
            <a:r>
              <a:rPr lang="he-I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Aram" pitchFamily="2" charset="-79"/>
                <a:cs typeface="Guttman-Aram" pitchFamily="2" charset="-79"/>
              </a:rPr>
              <a:t>תְּשִׁיבֵם לְאָחִיךָ</a:t>
            </a:r>
            <a:r>
              <a:rPr lang="he-IL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uttman-Aram" pitchFamily="2" charset="-79"/>
                <a:cs typeface="Guttman-Aram" pitchFamily="2" charset="-79"/>
              </a:rPr>
              <a:t>!</a:t>
            </a:r>
            <a:r>
              <a:rPr lang="he-IL" dirty="0" smtClean="0"/>
              <a:t> </a:t>
            </a:r>
            <a:r>
              <a:rPr lang="he-IL" dirty="0"/>
              <a:t>(דברים </a:t>
            </a:r>
            <a:r>
              <a:rPr lang="he-IL" dirty="0" err="1" smtClean="0"/>
              <a:t>כב</a:t>
            </a:r>
            <a:r>
              <a:rPr lang="he-IL" dirty="0" smtClean="0"/>
              <a:t>, א)</a:t>
            </a:r>
          </a:p>
          <a:p>
            <a:pPr marL="109728" indent="0" algn="ctr">
              <a:buNone/>
            </a:pPr>
            <a:endParaRPr lang="he-IL" sz="1200" dirty="0" smtClean="0"/>
          </a:p>
          <a:p>
            <a:r>
              <a:rPr lang="he-IL" dirty="0" smtClean="0"/>
              <a:t>1. עיינו ברש"י ד"ה "פירות </a:t>
            </a:r>
            <a:r>
              <a:rPr lang="he-IL" dirty="0" err="1" smtClean="0"/>
              <a:t>מפוזרין</a:t>
            </a:r>
            <a:r>
              <a:rPr lang="he-IL" dirty="0" smtClean="0"/>
              <a:t>". העתיקו אותו למחברת והוסיפו סימני פיסוק.</a:t>
            </a:r>
          </a:p>
          <a:p>
            <a:r>
              <a:rPr lang="he-IL" dirty="0" smtClean="0"/>
              <a:t>2. הסבירו לפי רש"י מדוע לא צריך להחזיר את האבידה במקרים אלו?</a:t>
            </a:r>
            <a:endParaRPr lang="he-IL" dirty="0"/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הרי אלו שלו – למה? (מה הטעם?)</a:t>
            </a:r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9108" t="12773" r="889" b="29955"/>
          <a:stretch>
            <a:fillRect/>
          </a:stretch>
        </p:blipFill>
        <p:spPr bwMode="auto">
          <a:xfrm>
            <a:off x="755576" y="3403082"/>
            <a:ext cx="7488832" cy="341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62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smtClean="0"/>
              <a:t>איפה אנחנו?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התמצאות והתמקמות</a:t>
            </a:r>
            <a:endParaRPr lang="he-IL" sz="2400" dirty="0"/>
          </a:p>
        </p:txBody>
      </p:sp>
      <p:pic>
        <p:nvPicPr>
          <p:cNvPr id="4098" name="Picture 2" descr="https://encrypted-tbn1.google.com/images?q=tbn:ANd9GcQIuC_hfIm5mjQZk6m6_17KU-894ddUTN9VqHWfi-N8fdNJIewJ6A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7" r="15357"/>
          <a:stretch>
            <a:fillRect/>
          </a:stretch>
        </p:blipFill>
        <p:spPr bwMode="auto">
          <a:xfrm>
            <a:off x="1547664" y="3501008"/>
            <a:ext cx="5904656" cy="29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 smtClean="0"/>
              <a:t>יאוש</a:t>
            </a:r>
            <a:r>
              <a:rPr lang="he-IL" dirty="0" smtClean="0"/>
              <a:t> – אובדן </a:t>
            </a:r>
            <a:r>
              <a:rPr lang="he-IL" dirty="0" err="1" smtClean="0"/>
              <a:t>תקוה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מי שאיבד את החפץ התייאש ואיבד את </a:t>
            </a:r>
            <a:r>
              <a:rPr lang="he-IL" dirty="0" err="1" smtClean="0"/>
              <a:t>התקוה</a:t>
            </a:r>
            <a:r>
              <a:rPr lang="he-IL" dirty="0" smtClean="0"/>
              <a:t> למצוא אותו שנית.</a:t>
            </a:r>
          </a:p>
          <a:p>
            <a:r>
              <a:rPr lang="he-IL" dirty="0" smtClean="0"/>
              <a:t>מדוע התייאשו הבעלים מהחפץ? כדי לענות --</a:t>
            </a:r>
          </a:p>
          <a:p>
            <a:r>
              <a:rPr lang="he-IL" dirty="0" smtClean="0"/>
              <a:t>1. עיינו ברש"י ד"ה "מעות מפוזרות" והעתיקו למחברת. הוסיפו סימני פיסוק.</a:t>
            </a:r>
          </a:p>
          <a:p>
            <a:r>
              <a:rPr lang="he-IL" dirty="0" smtClean="0"/>
              <a:t>2. הסבירו במילים שלכם מדוע הבעלים התייאשו מהחפצים המוזכרים במשנה? </a:t>
            </a:r>
            <a:r>
              <a:rPr lang="he-IL" dirty="0" err="1" smtClean="0"/>
              <a:t>העזרו</a:t>
            </a:r>
            <a:r>
              <a:rPr lang="he-IL" dirty="0" smtClean="0"/>
              <a:t> במילון המונחים: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5157192"/>
            <a:ext cx="3600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err="1" smtClean="0"/>
              <a:t>איאושי</a:t>
            </a:r>
            <a:r>
              <a:rPr lang="he-IL" sz="2400" dirty="0" smtClean="0"/>
              <a:t> </a:t>
            </a:r>
            <a:r>
              <a:rPr lang="he-IL" sz="2400" dirty="0" err="1" smtClean="0"/>
              <a:t>מיאש</a:t>
            </a:r>
            <a:r>
              <a:rPr lang="he-IL" sz="2400" dirty="0" smtClean="0"/>
              <a:t> – </a:t>
            </a:r>
            <a:r>
              <a:rPr lang="he-IL" sz="2400" dirty="0" err="1" smtClean="0"/>
              <a:t>התיאשו</a:t>
            </a:r>
            <a:endParaRPr lang="he-IL" sz="2400" dirty="0" smtClean="0"/>
          </a:p>
          <a:p>
            <a:r>
              <a:rPr lang="he-IL" sz="2400" dirty="0" smtClean="0"/>
              <a:t>והוו להו – ונחשבים הם</a:t>
            </a:r>
          </a:p>
          <a:p>
            <a:r>
              <a:rPr lang="he-IL" sz="2400" dirty="0" smtClean="0"/>
              <a:t>הפקר – חפץ שאין לו בעלים</a:t>
            </a:r>
          </a:p>
          <a:p>
            <a:r>
              <a:rPr lang="he-IL" sz="2400" dirty="0" smtClean="0"/>
              <a:t>טעם - סיבה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9108" t="12773" r="889" b="29955"/>
          <a:stretch>
            <a:fillRect/>
          </a:stretch>
        </p:blipFill>
        <p:spPr bwMode="auto">
          <a:xfrm>
            <a:off x="1043608" y="3447706"/>
            <a:ext cx="7488832" cy="341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kikarhashabat.co.il/data/forum/att/ac/opva2ctd.jpg"/>
          <p:cNvPicPr>
            <a:picLocks noChangeAspect="1" noChangeArrowheads="1"/>
          </p:cNvPicPr>
          <p:nvPr/>
        </p:nvPicPr>
        <p:blipFill>
          <a:blip r:embed="rId3" cstate="print"/>
          <a:srcRect b="6323"/>
          <a:stretch>
            <a:fillRect/>
          </a:stretch>
        </p:blipFill>
        <p:spPr bwMode="auto">
          <a:xfrm>
            <a:off x="755576" y="404664"/>
            <a:ext cx="165618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סימן – ציון היכר, שינוי בגוף החפץ, בצורתו או בסביבתו.</a:t>
            </a:r>
          </a:p>
          <a:p>
            <a:r>
              <a:rPr lang="he-IL" dirty="0" smtClean="0"/>
              <a:t>הסימן מוכיח שהחפץ שייך לאדם מסוים אם אותו אדם יודע את הסימן בלי שראה את החפץ.</a:t>
            </a:r>
          </a:p>
          <a:p>
            <a:r>
              <a:rPr lang="he-IL" dirty="0" smtClean="0"/>
              <a:t>איפה יש סימן?</a:t>
            </a:r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סימן</a:t>
            </a:r>
            <a:endParaRPr lang="he-IL" dirty="0"/>
          </a:p>
        </p:txBody>
      </p:sp>
      <p:pic>
        <p:nvPicPr>
          <p:cNvPr id="4" name="Picture 2" descr="http://www.2all.co.il/web/Sites/liorartgold/12835_(1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73016"/>
            <a:ext cx="1512168" cy="810780"/>
          </a:xfrm>
          <a:prstGeom prst="rect">
            <a:avLst/>
          </a:prstGeom>
          <a:noFill/>
        </p:spPr>
      </p:pic>
      <p:pic>
        <p:nvPicPr>
          <p:cNvPr id="1026" name="Picture 2" descr="http://diamond-center.co.il/upload/articles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885472" cy="1091978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thumb/6/61/Cottonballs.jpg/200px-Cottonba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1096516" cy="10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cyhvlkcxpQjlcYwcL08r9kaUYN1635TqppjHDGU6mz2KqZr8pr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56992"/>
            <a:ext cx="792088" cy="1194625"/>
          </a:xfrm>
          <a:prstGeom prst="rect">
            <a:avLst/>
          </a:prstGeom>
          <a:noFill/>
        </p:spPr>
      </p:pic>
      <p:pic>
        <p:nvPicPr>
          <p:cNvPr id="8" name="Picture 4" descr="http://rg.ramat-gan.info/NR/rdonlyres/ECBA857F-8E79-4B53-A032-CE940929426E/0/%D7%94%D7%9B%D7%A0%D7%AA%D7%9E%D7%99%D7%A5%D7%AA%D7%A4%D7%95%D7%96%D7%99%D7%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869160"/>
            <a:ext cx="1139957" cy="854968"/>
          </a:xfrm>
          <a:prstGeom prst="rect">
            <a:avLst/>
          </a:prstGeom>
          <a:noFill/>
        </p:spPr>
      </p:pic>
      <p:pic>
        <p:nvPicPr>
          <p:cNvPr id="1030" name="Picture 6" descr="http://www.mystyle.co.il/data/uploads/magashpinuk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97152"/>
            <a:ext cx="1485164" cy="1115616"/>
          </a:xfrm>
          <a:prstGeom prst="rect">
            <a:avLst/>
          </a:prstGeom>
          <a:noFill/>
        </p:spPr>
      </p:pic>
      <p:pic>
        <p:nvPicPr>
          <p:cNvPr id="10" name="Picture 12" descr="http://www.teamim.co.il/Portals/0/bread_ahi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1428751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Csy0wfOihqc/S-F9v3RB29I/AAAAAAAAAqo/bozaW5r2w5k/s1600/%D7%97%D7%9C%D7%94+%D7%9C%D7%A8%D7%90%D7%A9+%D7%94%D7%A9%D7%A0%D7%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9907" y="4869160"/>
            <a:ext cx="1056117" cy="792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03648" y="5877272"/>
            <a:ext cx="65527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המשותף לכל הדוגמאות שהביא רבי מאיר במשנה הוא שלכולם </a:t>
            </a:r>
            <a:r>
              <a:rPr lang="he-IL" sz="2800" b="1" u="sng" dirty="0" smtClean="0"/>
              <a:t>אין</a:t>
            </a:r>
            <a:r>
              <a:rPr lang="he-IL" sz="2800" dirty="0" smtClean="0"/>
              <a:t> סימן.</a:t>
            </a:r>
            <a:endParaRPr lang="he-IL" sz="2800" dirty="0"/>
          </a:p>
        </p:txBody>
      </p:sp>
      <p:sp>
        <p:nvSpPr>
          <p:cNvPr id="13" name="אליפסה 12"/>
          <p:cNvSpPr/>
          <p:nvPr/>
        </p:nvSpPr>
        <p:spPr>
          <a:xfrm>
            <a:off x="5004048" y="3284984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2195736" y="3284984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6588224" y="4725144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827584" y="4581128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משנה – מסקנה א'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755"/>
            <a:ext cx="9144000" cy="67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he-IL" dirty="0" smtClean="0"/>
              <a:t>שינוי הדובר מעיד בד"כ על חלק חדש במשנה.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המשנה – רבי יהודה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475" t="32907" r="31934" b="49256"/>
          <a:stretch/>
        </p:blipFill>
        <p:spPr bwMode="auto">
          <a:xfrm>
            <a:off x="1691680" y="2069132"/>
            <a:ext cx="5976664" cy="46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2483768" y="2132856"/>
            <a:ext cx="5112568" cy="533115"/>
          </a:xfrm>
          <a:prstGeom prst="rect">
            <a:avLst/>
          </a:prstGeom>
          <a:solidFill>
            <a:srgbClr val="FFFF0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1907704" y="2132856"/>
            <a:ext cx="503921" cy="533115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860032" y="2656013"/>
            <a:ext cx="1872073" cy="412947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1907704" y="4653136"/>
            <a:ext cx="4130035" cy="412947"/>
          </a:xfrm>
          <a:prstGeom prst="rect">
            <a:avLst/>
          </a:prstGeom>
          <a:solidFill>
            <a:srgbClr val="99FF33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הסבר קווי 2 9"/>
          <p:cNvSpPr/>
          <p:nvPr/>
        </p:nvSpPr>
        <p:spPr>
          <a:xfrm>
            <a:off x="323528" y="1988840"/>
            <a:ext cx="936104" cy="873646"/>
          </a:xfrm>
          <a:prstGeom prst="borderCallout2">
            <a:avLst>
              <a:gd name="adj1" fmla="val 23734"/>
              <a:gd name="adj2" fmla="val 101752"/>
              <a:gd name="adj3" fmla="val 22073"/>
              <a:gd name="adj4" fmla="val 132181"/>
              <a:gd name="adj5" fmla="val 51030"/>
              <a:gd name="adj6" fmla="val 16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רישא</a:t>
            </a:r>
            <a:endParaRPr lang="he-IL" sz="2000" dirty="0"/>
          </a:p>
        </p:txBody>
      </p:sp>
      <p:sp>
        <p:nvSpPr>
          <p:cNvPr id="11" name="הסבר קווי 2 10"/>
          <p:cNvSpPr/>
          <p:nvPr/>
        </p:nvSpPr>
        <p:spPr>
          <a:xfrm>
            <a:off x="7956376" y="2132856"/>
            <a:ext cx="100811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278"/>
              <a:gd name="adj6" fmla="val -3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כותרת ראשית</a:t>
            </a:r>
            <a:endParaRPr lang="he-IL" sz="2400" dirty="0"/>
          </a:p>
        </p:txBody>
      </p:sp>
      <p:sp>
        <p:nvSpPr>
          <p:cNvPr id="12" name="הסבר קווי 2 11"/>
          <p:cNvSpPr/>
          <p:nvPr/>
        </p:nvSpPr>
        <p:spPr>
          <a:xfrm>
            <a:off x="296459" y="4422786"/>
            <a:ext cx="936104" cy="873646"/>
          </a:xfrm>
          <a:prstGeom prst="borderCallout2">
            <a:avLst>
              <a:gd name="adj1" fmla="val 23734"/>
              <a:gd name="adj2" fmla="val 101752"/>
              <a:gd name="adj3" fmla="val 22073"/>
              <a:gd name="adj4" fmla="val 132181"/>
              <a:gd name="adj5" fmla="val 51030"/>
              <a:gd name="adj6" fmla="val 16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סוף רישא</a:t>
            </a:r>
            <a:endParaRPr lang="he-IL" sz="2000" dirty="0"/>
          </a:p>
        </p:txBody>
      </p:sp>
      <p:sp>
        <p:nvSpPr>
          <p:cNvPr id="13" name="מלבן 12"/>
          <p:cNvSpPr/>
          <p:nvPr/>
        </p:nvSpPr>
        <p:spPr>
          <a:xfrm>
            <a:off x="5508104" y="5085184"/>
            <a:ext cx="2185819" cy="412947"/>
          </a:xfrm>
          <a:prstGeom prst="rect">
            <a:avLst/>
          </a:prstGeom>
          <a:solidFill>
            <a:srgbClr val="6699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קווי 2 13"/>
          <p:cNvSpPr/>
          <p:nvPr/>
        </p:nvSpPr>
        <p:spPr>
          <a:xfrm>
            <a:off x="7956376" y="4941168"/>
            <a:ext cx="1008112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278"/>
              <a:gd name="adj6" fmla="val -3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err="1" smtClean="0"/>
              <a:t>מציעתא</a:t>
            </a:r>
            <a:endParaRPr lang="he-IL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3212976"/>
            <a:ext cx="504056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400" dirty="0" smtClean="0"/>
              <a:t>איפה מסתיימים דברי רבי יהודה?</a:t>
            </a:r>
            <a:endParaRPr lang="he-IL" sz="4400" dirty="0"/>
          </a:p>
        </p:txBody>
      </p:sp>
      <p:sp>
        <p:nvSpPr>
          <p:cNvPr id="16" name="מלבן 15"/>
          <p:cNvSpPr/>
          <p:nvPr/>
        </p:nvSpPr>
        <p:spPr>
          <a:xfrm>
            <a:off x="1907704" y="5949280"/>
            <a:ext cx="3121923" cy="340939"/>
          </a:xfrm>
          <a:prstGeom prst="rect">
            <a:avLst/>
          </a:prstGeom>
          <a:solidFill>
            <a:srgbClr val="CC66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6732240" y="6309320"/>
            <a:ext cx="889675" cy="340939"/>
          </a:xfrm>
          <a:prstGeom prst="rect">
            <a:avLst/>
          </a:prstGeom>
          <a:solidFill>
            <a:srgbClr val="CC66FF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הסבר קווי 2 17"/>
          <p:cNvSpPr/>
          <p:nvPr/>
        </p:nvSpPr>
        <p:spPr>
          <a:xfrm>
            <a:off x="395536" y="5661248"/>
            <a:ext cx="936104" cy="873646"/>
          </a:xfrm>
          <a:prstGeom prst="borderCallout2">
            <a:avLst>
              <a:gd name="adj1" fmla="val 23734"/>
              <a:gd name="adj2" fmla="val 101752"/>
              <a:gd name="adj3" fmla="val 22073"/>
              <a:gd name="adj4" fmla="val 132181"/>
              <a:gd name="adj5" fmla="val 51030"/>
              <a:gd name="adj6" fmla="val 16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/>
              <a:t>סיפא</a:t>
            </a:r>
            <a:endParaRPr lang="he-IL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88640"/>
            <a:ext cx="396044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/>
              <a:t>רישא</a:t>
            </a:r>
            <a:r>
              <a:rPr lang="he-IL" dirty="0" smtClean="0"/>
              <a:t> = ראש, החלק הראשון של המשנה.</a:t>
            </a:r>
          </a:p>
          <a:p>
            <a:r>
              <a:rPr lang="he-IL" b="1" dirty="0" err="1" smtClean="0"/>
              <a:t>מציעתא</a:t>
            </a:r>
            <a:r>
              <a:rPr lang="he-IL" dirty="0" smtClean="0"/>
              <a:t> = החלק האמצעי של המשנה.</a:t>
            </a:r>
          </a:p>
          <a:p>
            <a:r>
              <a:rPr lang="he-IL" b="1" dirty="0" smtClean="0"/>
              <a:t>סיפא</a:t>
            </a:r>
            <a:r>
              <a:rPr lang="he-IL" dirty="0" smtClean="0"/>
              <a:t> = סוף, החלק האחרון של המשנה.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265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רבי יהודה אומר:</a:t>
            </a:r>
          </a:p>
          <a:p>
            <a:pPr lvl="1"/>
            <a:r>
              <a:rPr lang="he-IL" dirty="0" smtClean="0"/>
              <a:t>כל שיש בו שינוי חייב להכריז.</a:t>
            </a:r>
          </a:p>
          <a:p>
            <a:pPr lvl="1"/>
            <a:r>
              <a:rPr lang="he-IL" dirty="0" smtClean="0"/>
              <a:t>כיצד?</a:t>
            </a:r>
          </a:p>
          <a:p>
            <a:pPr lvl="2"/>
            <a:r>
              <a:rPr lang="he-IL" dirty="0" smtClean="0"/>
              <a:t>מצא עיגול ובתוכו חרס</a:t>
            </a:r>
          </a:p>
          <a:p>
            <a:pPr lvl="2"/>
            <a:r>
              <a:rPr lang="he-IL" dirty="0" smtClean="0"/>
              <a:t>ככר ובתוכו מעות</a:t>
            </a:r>
          </a:p>
          <a:p>
            <a:pPr lvl="1"/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המשנה – רבי יהודה</a:t>
            </a:r>
            <a:endParaRPr lang="he-IL" dirty="0"/>
          </a:p>
        </p:txBody>
      </p:sp>
      <p:pic>
        <p:nvPicPr>
          <p:cNvPr id="4" name="Picture 10" descr="http://wb4.itrademarket.com/pdimage/20/s_2272820_garlandbuyu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45024"/>
            <a:ext cx="1656184" cy="153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 descr="http://www.peamishop.co.il/images/itempics/791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496440"/>
            <a:ext cx="921057" cy="1010048"/>
          </a:xfrm>
          <a:prstGeom prst="rect">
            <a:avLst/>
          </a:prstGeom>
          <a:noFill/>
        </p:spPr>
      </p:pic>
      <p:pic>
        <p:nvPicPr>
          <p:cNvPr id="51204" name="Picture 4" descr="Stock image of 'Slice bread with money'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501008"/>
            <a:ext cx="2664296" cy="17817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5445224"/>
            <a:ext cx="525658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 smtClean="0"/>
              <a:t>הכרזה – פרסום ברבים שנמצאה אבידה. המאבד יוכל לקבלה לפי סימנים.</a:t>
            </a:r>
            <a:endParaRPr lang="he-IL" sz="2400" dirty="0"/>
          </a:p>
        </p:txBody>
      </p:sp>
      <p:pic>
        <p:nvPicPr>
          <p:cNvPr id="51205" name="Picture 5" descr="C:\Users\Moshe\AppData\Local\Microsoft\Windows\Temporary Internet Files\Content.IE5\CZT4EVVF\MC90041149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149080"/>
            <a:ext cx="1077464" cy="1254522"/>
          </a:xfrm>
          <a:prstGeom prst="rect">
            <a:avLst/>
          </a:prstGeom>
          <a:noFill/>
        </p:spPr>
      </p:pic>
      <p:sp>
        <p:nvSpPr>
          <p:cNvPr id="8" name="הסבר ענן 7"/>
          <p:cNvSpPr/>
          <p:nvPr/>
        </p:nvSpPr>
        <p:spPr>
          <a:xfrm>
            <a:off x="251520" y="1484784"/>
            <a:ext cx="2664296" cy="2088232"/>
          </a:xfrm>
          <a:prstGeom prst="cloudCallout">
            <a:avLst>
              <a:gd name="adj1" fmla="val 39228"/>
              <a:gd name="adj2" fmla="val 79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נקודה למחשבה – האם רבי מאיר ורבי יהודה מסכימים או חולקים?</a:t>
            </a:r>
            <a:endParaRPr lang="he-IL" dirty="0"/>
          </a:p>
        </p:txBody>
      </p:sp>
      <p:sp>
        <p:nvSpPr>
          <p:cNvPr id="10" name="תרשים זרימה: מסמך 9"/>
          <p:cNvSpPr/>
          <p:nvPr/>
        </p:nvSpPr>
        <p:spPr>
          <a:xfrm>
            <a:off x="3635896" y="2564904"/>
            <a:ext cx="1368152" cy="100811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השינוי הוא סימן!</a:t>
            </a:r>
            <a:endParaRPr lang="he-IL" dirty="0"/>
          </a:p>
        </p:txBody>
      </p:sp>
      <p:cxnSp>
        <p:nvCxnSpPr>
          <p:cNvPr id="12" name="מחבר חץ ישר 11"/>
          <p:cNvCxnSpPr/>
          <p:nvPr/>
        </p:nvCxnSpPr>
        <p:spPr>
          <a:xfrm>
            <a:off x="5004048" y="3356992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>
            <a:off x="4283968" y="3573016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משנה – מסקנה ב'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249"/>
            <a:ext cx="9144000" cy="669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008" y="3068960"/>
            <a:ext cx="899592" cy="1362849"/>
          </a:xfrm>
          <a:prstGeom prst="verticalScroll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נמצאה תיבה</a:t>
            </a:r>
          </a:p>
          <a:p>
            <a:r>
              <a:rPr lang="he-IL" sz="1200" dirty="0" smtClean="0"/>
              <a:t>ניתן לקבלה ע"פ סימנים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מהו הכלל אותו יש ללמוד מדבריו של רבי מאיר?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המושגים: </a:t>
            </a:r>
            <a:r>
              <a:rPr lang="he-IL" dirty="0" err="1" smtClean="0"/>
              <a:t>יאוש</a:t>
            </a:r>
            <a:r>
              <a:rPr lang="he-IL" dirty="0" smtClean="0"/>
              <a:t>, סימן, הפקר.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מהו הכלל אותו יש ללמוד מדברי רבי יהודה?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המושג: הכרזה.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חלקו את המשנה לרישא, </a:t>
            </a:r>
            <a:r>
              <a:rPr lang="he-IL" dirty="0" err="1" smtClean="0"/>
              <a:t>מציעתא</a:t>
            </a:r>
            <a:r>
              <a:rPr lang="he-IL" dirty="0" smtClean="0"/>
              <a:t> וסיפא וכתבו כותרת לכל חלק.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כמה תַנאים הוזכרו במשנה? האם הם חולקים או מסכימים זה עם זה?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המילים הבאות: מעות, כריכות, </a:t>
            </a:r>
            <a:r>
              <a:rPr lang="he-IL" dirty="0" err="1" smtClean="0"/>
              <a:t>דבילה</a:t>
            </a:r>
            <a:r>
              <a:rPr lang="he-IL" dirty="0" smtClean="0"/>
              <a:t>, נחתום,  </a:t>
            </a:r>
            <a:r>
              <a:rPr lang="he-IL" dirty="0" err="1" smtClean="0"/>
              <a:t>גיזי</a:t>
            </a:r>
            <a:r>
              <a:rPr lang="he-IL" dirty="0" smtClean="0"/>
              <a:t>, אניצי, לשונות של ארגמן.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המשנה - שאלות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תורה שבכתב ותורה שבע"פ</a:t>
            </a:r>
            <a:endParaRPr lang="he-IL" dirty="0"/>
          </a:p>
        </p:txBody>
      </p:sp>
      <p:pic>
        <p:nvPicPr>
          <p:cNvPr id="5124" name="Picture 4" descr="http://www.aron-hasfarim.co.il/uploadimages/180/341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921" y="216798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oogle.com/images?q=tbn:ANd9GcQl5kT0qy3OHGiKJCfqgIGH_8hGhGHJdR7ts6BJbOhqJRZibEV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988" y="2202857"/>
            <a:ext cx="2808312" cy="33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628799"/>
            <a:ext cx="1888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תורה שבע"פ</a:t>
            </a:r>
          </a:p>
          <a:p>
            <a:r>
              <a:rPr lang="he-IL" dirty="0" smtClean="0"/>
              <a:t>ששה סדרי משנה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162802" y="1556792"/>
            <a:ext cx="1938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תורה שבכתב</a:t>
            </a:r>
          </a:p>
          <a:p>
            <a:r>
              <a:rPr lang="he-IL" dirty="0" smtClean="0"/>
              <a:t>חמשה חומשי תורה</a:t>
            </a:r>
            <a:endParaRPr lang="he-IL" dirty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4770979" y="1700808"/>
            <a:ext cx="818987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3707904" y="1700808"/>
            <a:ext cx="110013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encrypted-tbn3.google.com/images?q=tbn:ANd9GcS9gsMdFkbx0wazhR1WGWGB9aDFXTYYxvErdBDpCkquevqxwEA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4261"/>
            <a:ext cx="3150534" cy="17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מחבר חץ ישר 16"/>
          <p:cNvCxnSpPr/>
          <p:nvPr/>
        </p:nvCxnSpPr>
        <p:spPr>
          <a:xfrm>
            <a:off x="2581514" y="43651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39951" y="6079673"/>
            <a:ext cx="21440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התלמוד (הגמרא) – </a:t>
            </a:r>
          </a:p>
          <a:p>
            <a:r>
              <a:rPr lang="he-IL" dirty="0" smtClean="0"/>
              <a:t>הסבר למשנה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3978118" y="973461"/>
            <a:ext cx="14681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משה קיבל</a:t>
            </a:r>
          </a:p>
          <a:p>
            <a:r>
              <a:rPr lang="he-IL" b="1" dirty="0" smtClean="0"/>
              <a:t>תורה מסיני</a:t>
            </a:r>
            <a:endParaRPr lang="he-IL" b="1" dirty="0"/>
          </a:p>
        </p:txBody>
      </p:sp>
      <p:pic>
        <p:nvPicPr>
          <p:cNvPr id="5128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7635" y="2946343"/>
            <a:ext cx="1358414" cy="13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גילה אנכית 13"/>
          <p:cNvSpPr/>
          <p:nvPr/>
        </p:nvSpPr>
        <p:spPr>
          <a:xfrm>
            <a:off x="179512" y="1916832"/>
            <a:ext cx="1152128" cy="5040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ברייתא</a:t>
            </a:r>
            <a:endParaRPr lang="he-IL" dirty="0"/>
          </a:p>
        </p:txBody>
      </p:sp>
      <p:sp>
        <p:nvSpPr>
          <p:cNvPr id="15" name="מגילה אנכית 14"/>
          <p:cNvSpPr/>
          <p:nvPr/>
        </p:nvSpPr>
        <p:spPr>
          <a:xfrm>
            <a:off x="179512" y="2564904"/>
            <a:ext cx="1152128" cy="5040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תוספתא</a:t>
            </a:r>
            <a:endParaRPr lang="he-IL" dirty="0"/>
          </a:p>
        </p:txBody>
      </p:sp>
      <p:sp>
        <p:nvSpPr>
          <p:cNvPr id="18" name="מגילה אנכית 17"/>
          <p:cNvSpPr/>
          <p:nvPr/>
        </p:nvSpPr>
        <p:spPr>
          <a:xfrm>
            <a:off x="179512" y="3212976"/>
            <a:ext cx="1152128" cy="5040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מדרשים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0069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r"/>
            <a:r>
              <a:rPr lang="he-IL" dirty="0" smtClean="0"/>
              <a:t>ששת הסדרים – ששה נושאים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לחצו על שמות הסדרים.</a:t>
            </a:r>
            <a:endParaRPr lang="he-I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7609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627" y="2427609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675" y="2427609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7609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7609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7609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372375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זרעים</a:t>
            </a:r>
            <a:endParaRPr lang="he-IL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288863"/>
            <a:ext cx="1296144" cy="1591628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מצוות הקשורות לאדמת ארץ ישראל</a:t>
            </a:r>
            <a:endParaRPr lang="he-I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87024" y="372375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מועד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4288863"/>
            <a:ext cx="1080120" cy="715089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זמנים</a:t>
            </a:r>
          </a:p>
          <a:p>
            <a:r>
              <a:rPr lang="he-IL" b="1" dirty="0" smtClean="0"/>
              <a:t>מיוחדים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3280" y="375283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נשים</a:t>
            </a:r>
            <a:endParaRPr lang="he-I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8296" y="4317943"/>
            <a:ext cx="1080120" cy="715089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דיני משפחה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45723" y="375283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נזיקין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656776" y="4317943"/>
            <a:ext cx="1080120" cy="1304806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דיני ממונות</a:t>
            </a:r>
          </a:p>
          <a:p>
            <a:r>
              <a:rPr lang="he-IL" b="1" dirty="0" smtClean="0"/>
              <a:t>ובתי משפט</a:t>
            </a:r>
            <a:endParaRPr lang="he-IL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598531" y="375283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קדשים</a:t>
            </a:r>
            <a:endParaRPr lang="he-IL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78571" y="4317943"/>
            <a:ext cx="1080120" cy="715089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בית המקדש</a:t>
            </a:r>
            <a:endParaRPr lang="he-IL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85483" y="3723754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טהרות</a:t>
            </a:r>
            <a:endParaRPr lang="he-IL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0512" y="4288862"/>
            <a:ext cx="1080120" cy="715089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טומאה וטהרה</a:t>
            </a:r>
            <a:endParaRPr lang="he-IL" b="1" dirty="0"/>
          </a:p>
        </p:txBody>
      </p:sp>
      <p:pic>
        <p:nvPicPr>
          <p:cNvPr id="24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4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המסכתות – תתי נושאים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hlinkClick r:id="rId3"/>
              </a:rPr>
              <a:t>איך אפשר לדעת - 			מהן המסכתות?</a:t>
            </a: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70083"/>
            <a:ext cx="1728192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2666228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נזיקין</a:t>
            </a:r>
            <a:endParaRPr lang="he-I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59775" y="3055516"/>
            <a:ext cx="1296144" cy="1316415"/>
          </a:xfrm>
          <a:prstGeom prst="roundRect">
            <a:avLst/>
          </a:prstGeom>
          <a:solidFill>
            <a:srgbClr val="CCECFF"/>
          </a:solidFill>
        </p:spPr>
        <p:txBody>
          <a:bodyPr wrap="square" rtlCol="1">
            <a:spAutoFit/>
          </a:bodyPr>
          <a:lstStyle/>
          <a:p>
            <a:r>
              <a:rPr lang="he-IL" b="1" dirty="0" smtClean="0"/>
              <a:t>דיני ממונות ובתי משפט</a:t>
            </a:r>
            <a:endParaRPr lang="he-IL" b="1" dirty="0"/>
          </a:p>
        </p:txBody>
      </p:sp>
      <p:grpSp>
        <p:nvGrpSpPr>
          <p:cNvPr id="4" name="קבוצה 8207"/>
          <p:cNvGrpSpPr/>
          <p:nvPr/>
        </p:nvGrpSpPr>
        <p:grpSpPr>
          <a:xfrm>
            <a:off x="323528" y="3789040"/>
            <a:ext cx="8136904" cy="2775952"/>
            <a:chOff x="323528" y="3789040"/>
            <a:chExt cx="8136904" cy="2775952"/>
          </a:xfrm>
        </p:grpSpPr>
        <p:grpSp>
          <p:nvGrpSpPr>
            <p:cNvPr id="7" name="קבוצה 8"/>
            <p:cNvGrpSpPr/>
            <p:nvPr/>
          </p:nvGrpSpPr>
          <p:grpSpPr>
            <a:xfrm>
              <a:off x="323528" y="4414609"/>
              <a:ext cx="8136904" cy="2150383"/>
              <a:chOff x="323528" y="4414609"/>
              <a:chExt cx="8136904" cy="2150383"/>
            </a:xfrm>
          </p:grpSpPr>
          <p:pic>
            <p:nvPicPr>
              <p:cNvPr id="8194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576" y="4826919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788" y="4826920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23528" y="4414609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dirty="0" smtClean="0"/>
                  <a:t>בבא קמא,	בבא </a:t>
                </a:r>
                <a:r>
                  <a:rPr lang="he-IL" dirty="0" err="1" smtClean="0"/>
                  <a:t>מציעא</a:t>
                </a:r>
                <a:r>
                  <a:rPr lang="he-IL" dirty="0" smtClean="0"/>
                  <a:t>, בבא </a:t>
                </a:r>
                <a:r>
                  <a:rPr lang="he-IL" dirty="0" err="1" smtClean="0"/>
                  <a:t>בתרא</a:t>
                </a:r>
                <a:r>
                  <a:rPr lang="he-IL" dirty="0" smtClean="0"/>
                  <a:t>, סנהדרין, מכות, שבועות, עבודה זרה, הוריות</a:t>
                </a:r>
                <a:endParaRPr lang="he-IL" dirty="0"/>
              </a:p>
            </p:txBody>
          </p:sp>
          <p:pic>
            <p:nvPicPr>
              <p:cNvPr id="13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2371" y="483587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330" y="4826921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386" y="482692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609" y="483587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919" y="4826922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7707" y="482692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0409" y="482692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9417" y="482692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9416" y="4826924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משנה - משה בן מימון (הרמב&quot;ם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8580" y="4826925"/>
                <a:ext cx="1207795" cy="17291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8" name="מחבר חץ ישר 27"/>
            <p:cNvCxnSpPr/>
            <p:nvPr/>
          </p:nvCxnSpPr>
          <p:spPr>
            <a:xfrm>
              <a:off x="5004048" y="3789040"/>
              <a:ext cx="3024336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חץ ישר 29"/>
            <p:cNvCxnSpPr/>
            <p:nvPr/>
          </p:nvCxnSpPr>
          <p:spPr>
            <a:xfrm>
              <a:off x="5004048" y="3789040"/>
              <a:ext cx="2318429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מחבר חץ ישר 8191"/>
            <p:cNvCxnSpPr/>
            <p:nvPr/>
          </p:nvCxnSpPr>
          <p:spPr>
            <a:xfrm>
              <a:off x="5059816" y="3789040"/>
              <a:ext cx="1269600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7" name="מחבר חץ ישר 8196"/>
            <p:cNvCxnSpPr/>
            <p:nvPr/>
          </p:nvCxnSpPr>
          <p:spPr>
            <a:xfrm flipH="1">
              <a:off x="4658181" y="3789040"/>
              <a:ext cx="345867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9" name="מחבר חץ ישר 8198"/>
            <p:cNvCxnSpPr/>
            <p:nvPr/>
          </p:nvCxnSpPr>
          <p:spPr>
            <a:xfrm>
              <a:off x="2946330" y="3789040"/>
              <a:ext cx="861517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1" name="מחבר חץ ישר 8200"/>
            <p:cNvCxnSpPr/>
            <p:nvPr/>
          </p:nvCxnSpPr>
          <p:spPr>
            <a:xfrm>
              <a:off x="2946330" y="3789040"/>
              <a:ext cx="25751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3" name="מחבר חץ ישר 8202"/>
            <p:cNvCxnSpPr/>
            <p:nvPr/>
          </p:nvCxnSpPr>
          <p:spPr>
            <a:xfrm flipH="1">
              <a:off x="2123728" y="3789040"/>
              <a:ext cx="822602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5" name="מחבר חץ ישר 8204"/>
            <p:cNvCxnSpPr/>
            <p:nvPr/>
          </p:nvCxnSpPr>
          <p:spPr>
            <a:xfrm flipH="1">
              <a:off x="1547664" y="3789040"/>
              <a:ext cx="1398666" cy="625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הסבר מלבני מעוגל 32"/>
          <p:cNvSpPr/>
          <p:nvPr/>
        </p:nvSpPr>
        <p:spPr>
          <a:xfrm>
            <a:off x="5580112" y="2204864"/>
            <a:ext cx="3168352" cy="1296144"/>
          </a:xfrm>
          <a:prstGeom prst="wedgeRoundRectCallout">
            <a:avLst>
              <a:gd name="adj1" fmla="val 47823"/>
              <a:gd name="adj2" fmla="val 85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הידעת?</a:t>
            </a:r>
          </a:p>
          <a:p>
            <a:pPr algn="ctr"/>
            <a:r>
              <a:rPr lang="he-IL" dirty="0" smtClean="0"/>
              <a:t> בבא קמא = השער הראשון</a:t>
            </a:r>
          </a:p>
          <a:p>
            <a:pPr algn="ctr"/>
            <a:r>
              <a:rPr lang="he-IL" dirty="0" smtClean="0"/>
              <a:t>בבא </a:t>
            </a:r>
            <a:r>
              <a:rPr lang="he-IL" dirty="0" err="1" smtClean="0"/>
              <a:t>מציעא</a:t>
            </a:r>
            <a:r>
              <a:rPr lang="he-IL" dirty="0" smtClean="0"/>
              <a:t> = השער האמצעי</a:t>
            </a:r>
          </a:p>
          <a:p>
            <a:pPr algn="ctr"/>
            <a:r>
              <a:rPr lang="he-IL" dirty="0" smtClean="0"/>
              <a:t>בבא </a:t>
            </a:r>
            <a:r>
              <a:rPr lang="he-IL" dirty="0" err="1" smtClean="0"/>
              <a:t>בתרא</a:t>
            </a:r>
            <a:r>
              <a:rPr lang="he-IL" dirty="0" smtClean="0"/>
              <a:t> = השער האחרון</a:t>
            </a:r>
            <a:endParaRPr lang="he-IL" dirty="0"/>
          </a:p>
        </p:txBody>
      </p:sp>
      <p:sp>
        <p:nvSpPr>
          <p:cNvPr id="34" name="TextBox 33"/>
          <p:cNvSpPr txBox="1"/>
          <p:nvPr/>
        </p:nvSpPr>
        <p:spPr>
          <a:xfrm>
            <a:off x="179512" y="332656"/>
            <a:ext cx="3168352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/>
              <a:t>דיני ממונות- תביעות וטענות שבין אדם לחברו הקשורים לכסף או לרכוש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xmlns="" val="19351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4" descr="http://www.aron-hasfarim.co.il/uploadimages/180/341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oogle.com/images?q=tbn:ANd9GcS9gsMdFkbx0wazhR1WGWGB9aDFXTYYxvErdBDpCkquevqxwE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150534" cy="17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fer.org.il/UploadImages/000687/3784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1788316" cy="19033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692696"/>
            <a:ext cx="242245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חכמי המשנה - </a:t>
            </a:r>
            <a:r>
              <a:rPr lang="he-IL" b="1" dirty="0" smtClean="0"/>
              <a:t>התנאים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4725144"/>
            <a:ext cx="25619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חכמי הגמרא- </a:t>
            </a:r>
            <a:r>
              <a:rPr lang="he-IL" b="1" dirty="0" smtClean="0"/>
              <a:t>האמוראים</a:t>
            </a:r>
            <a:endParaRPr lang="he-I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429000"/>
            <a:ext cx="22425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/>
              <a:t>תלמוד בבלי </a:t>
            </a:r>
            <a:r>
              <a:rPr lang="he-IL" dirty="0" smtClean="0"/>
              <a:t>– הסבר למשנה שנכתב בבבל</a:t>
            </a:r>
            <a:endParaRPr lang="he-IL" b="1" dirty="0"/>
          </a:p>
        </p:txBody>
      </p:sp>
      <p:cxnSp>
        <p:nvCxnSpPr>
          <p:cNvPr id="12" name="מחבר חץ ישר 11"/>
          <p:cNvCxnSpPr>
            <a:stCxn id="4" idx="2"/>
            <a:endCxn id="5" idx="0"/>
          </p:cNvCxnSpPr>
          <p:nvPr/>
        </p:nvCxnSpPr>
        <p:spPr>
          <a:xfrm>
            <a:off x="4139952" y="3356992"/>
            <a:ext cx="2799403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endCxn id="1026" idx="0"/>
          </p:cNvCxnSpPr>
          <p:nvPr/>
        </p:nvCxnSpPr>
        <p:spPr>
          <a:xfrm flipH="1">
            <a:off x="1793750" y="3356992"/>
            <a:ext cx="234620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3429000"/>
            <a:ext cx="285407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/>
              <a:t>תלמוד ירושלמי </a:t>
            </a:r>
            <a:r>
              <a:rPr lang="he-IL" dirty="0" smtClean="0"/>
              <a:t>– הסבר למשנה שנכתב בארץ ישראל</a:t>
            </a:r>
            <a:endParaRPr lang="he-IL" b="1" dirty="0"/>
          </a:p>
        </p:txBody>
      </p:sp>
      <p:sp>
        <p:nvSpPr>
          <p:cNvPr id="18" name="אליפסה 17"/>
          <p:cNvSpPr/>
          <p:nvPr/>
        </p:nvSpPr>
        <p:spPr>
          <a:xfrm>
            <a:off x="5076056" y="4149080"/>
            <a:ext cx="3960440" cy="208823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הסבר מלבני 18"/>
          <p:cNvSpPr/>
          <p:nvPr/>
        </p:nvSpPr>
        <p:spPr>
          <a:xfrm>
            <a:off x="3131840" y="6093296"/>
            <a:ext cx="2376264" cy="576064"/>
          </a:xfrm>
          <a:prstGeom prst="wedgeRectCallout">
            <a:avLst>
              <a:gd name="adj1" fmla="val 52005"/>
              <a:gd name="adj2" fmla="val -81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אנחנו לומדים תלמוד בבלי!</a:t>
            </a:r>
            <a:endParaRPr lang="he-IL" dirty="0"/>
          </a:p>
        </p:txBody>
      </p:sp>
      <p:sp>
        <p:nvSpPr>
          <p:cNvPr id="21" name="הסבר מלבני מעוגל 20"/>
          <p:cNvSpPr/>
          <p:nvPr/>
        </p:nvSpPr>
        <p:spPr>
          <a:xfrm>
            <a:off x="5868144" y="836712"/>
            <a:ext cx="2952328" cy="936104"/>
          </a:xfrm>
          <a:prstGeom prst="wedgeRoundRectCallout">
            <a:avLst>
              <a:gd name="adj1" fmla="val 51753"/>
              <a:gd name="adj2" fmla="val 118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 smtClean="0"/>
              <a:t>הידעת? פירוש המילה גמרא</a:t>
            </a:r>
          </a:p>
          <a:p>
            <a:r>
              <a:rPr lang="he-IL" dirty="0" smtClean="0"/>
              <a:t>הוא לימוד או תלמוד. </a:t>
            </a:r>
          </a:p>
          <a:p>
            <a:r>
              <a:rPr lang="he-IL" dirty="0" smtClean="0"/>
              <a:t>(גמר בארמית = למד)</a:t>
            </a:r>
            <a:endParaRPr lang="he-IL" dirty="0"/>
          </a:p>
        </p:txBody>
      </p:sp>
      <p:pic>
        <p:nvPicPr>
          <p:cNvPr id="17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72905"/>
            <a:ext cx="288032" cy="31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חלוקה לפרקים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24128" y="1268760"/>
            <a:ext cx="2918520" cy="1800200"/>
          </a:xfrm>
        </p:spPr>
        <p:txBody>
          <a:bodyPr/>
          <a:lstStyle/>
          <a:p>
            <a:r>
              <a:rPr lang="he-IL" dirty="0" smtClean="0"/>
              <a:t>שם הפרק הוא</a:t>
            </a:r>
          </a:p>
          <a:p>
            <a:pPr>
              <a:buNone/>
            </a:pPr>
            <a:r>
              <a:rPr lang="he-IL" dirty="0" smtClean="0"/>
              <a:t>המילים הראשונות</a:t>
            </a:r>
          </a:p>
          <a:p>
            <a:pPr>
              <a:buNone/>
            </a:pPr>
            <a:r>
              <a:rPr lang="he-IL" dirty="0" smtClean="0"/>
              <a:t>בכל פרק</a:t>
            </a:r>
            <a:endParaRPr lang="he-IL" dirty="0"/>
          </a:p>
        </p:txBody>
      </p:sp>
      <p:pic>
        <p:nvPicPr>
          <p:cNvPr id="4" name="Picture 2" descr="משנה - משה בן מימון (הרמב&quot;ם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1639843" cy="23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2420888"/>
            <a:ext cx="5040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מסכת ברכות</a:t>
            </a:r>
            <a:endParaRPr lang="he-IL" sz="1000" dirty="0"/>
          </a:p>
        </p:txBody>
      </p:sp>
      <p:sp>
        <p:nvSpPr>
          <p:cNvPr id="6" name="תרשים זרימה: תהליך מוגדר מראש 5"/>
          <p:cNvSpPr/>
          <p:nvPr/>
        </p:nvSpPr>
        <p:spPr>
          <a:xfrm>
            <a:off x="5076056" y="3789040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א'</a:t>
            </a:r>
          </a:p>
          <a:p>
            <a:pPr algn="ctr"/>
            <a:r>
              <a:rPr lang="he-IL" dirty="0" smtClean="0"/>
              <a:t>שנים </a:t>
            </a:r>
            <a:r>
              <a:rPr lang="he-IL" dirty="0" err="1" smtClean="0"/>
              <a:t>אוחזין</a:t>
            </a:r>
            <a:endParaRPr lang="he-IL" dirty="0"/>
          </a:p>
        </p:txBody>
      </p:sp>
      <p:sp>
        <p:nvSpPr>
          <p:cNvPr id="7" name="תרשים זרימה: תהליך מוגדר מראש 6"/>
          <p:cNvSpPr/>
          <p:nvPr/>
        </p:nvSpPr>
        <p:spPr>
          <a:xfrm>
            <a:off x="3635896" y="3789040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ב'</a:t>
            </a:r>
          </a:p>
          <a:p>
            <a:pPr algn="ctr"/>
            <a:r>
              <a:rPr lang="he-IL" sz="1600" dirty="0" smtClean="0"/>
              <a:t>אלו מציאות</a:t>
            </a:r>
            <a:endParaRPr lang="he-IL" sz="1600" dirty="0"/>
          </a:p>
        </p:txBody>
      </p:sp>
      <p:sp>
        <p:nvSpPr>
          <p:cNvPr id="8" name="תרשים זרימה: תהליך מוגדר מראש 7"/>
          <p:cNvSpPr/>
          <p:nvPr/>
        </p:nvSpPr>
        <p:spPr>
          <a:xfrm>
            <a:off x="2195736" y="3789040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ג'</a:t>
            </a:r>
          </a:p>
          <a:p>
            <a:pPr algn="ctr"/>
            <a:r>
              <a:rPr lang="he-IL" dirty="0" smtClean="0"/>
              <a:t>המפקיד</a:t>
            </a:r>
            <a:endParaRPr lang="he-IL" dirty="0"/>
          </a:p>
        </p:txBody>
      </p:sp>
      <p:sp>
        <p:nvSpPr>
          <p:cNvPr id="9" name="תרשים זרימה: תהליך מוגדר מראש 8"/>
          <p:cNvSpPr/>
          <p:nvPr/>
        </p:nvSpPr>
        <p:spPr>
          <a:xfrm>
            <a:off x="5220072" y="4797152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ד'</a:t>
            </a:r>
          </a:p>
          <a:p>
            <a:pPr algn="ctr"/>
            <a:r>
              <a:rPr lang="he-IL" dirty="0" smtClean="0"/>
              <a:t>הזהב</a:t>
            </a:r>
            <a:endParaRPr lang="he-IL" dirty="0"/>
          </a:p>
        </p:txBody>
      </p:sp>
      <p:sp>
        <p:nvSpPr>
          <p:cNvPr id="10" name="תרשים זרימה: תהליך מוגדר מראש 9"/>
          <p:cNvSpPr/>
          <p:nvPr/>
        </p:nvSpPr>
        <p:spPr>
          <a:xfrm>
            <a:off x="3779912" y="4797152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ה'</a:t>
            </a:r>
          </a:p>
          <a:p>
            <a:pPr algn="ctr" rtl="0"/>
            <a:r>
              <a:rPr lang="he-IL" dirty="0" smtClean="0"/>
              <a:t>איזהו נשך</a:t>
            </a:r>
            <a:endParaRPr lang="he-IL" dirty="0"/>
          </a:p>
        </p:txBody>
      </p:sp>
      <p:sp>
        <p:nvSpPr>
          <p:cNvPr id="11" name="תרשים זרימה: תהליך מוגדר מראש 10"/>
          <p:cNvSpPr/>
          <p:nvPr/>
        </p:nvSpPr>
        <p:spPr>
          <a:xfrm>
            <a:off x="2123728" y="4797152"/>
            <a:ext cx="1512168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ו'</a:t>
            </a:r>
          </a:p>
          <a:p>
            <a:pPr algn="ctr"/>
            <a:r>
              <a:rPr lang="he-IL" dirty="0" smtClean="0"/>
              <a:t>השוכר את </a:t>
            </a:r>
            <a:r>
              <a:rPr lang="he-IL" dirty="0" err="1" smtClean="0"/>
              <a:t>האומנין</a:t>
            </a:r>
            <a:endParaRPr lang="he-IL" dirty="0"/>
          </a:p>
        </p:txBody>
      </p:sp>
      <p:sp>
        <p:nvSpPr>
          <p:cNvPr id="12" name="תרשים זרימה: תהליך מוגדר מראש 11"/>
          <p:cNvSpPr/>
          <p:nvPr/>
        </p:nvSpPr>
        <p:spPr>
          <a:xfrm>
            <a:off x="5652120" y="5733256"/>
            <a:ext cx="1584176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ז'</a:t>
            </a:r>
          </a:p>
          <a:p>
            <a:pPr algn="ctr"/>
            <a:r>
              <a:rPr lang="he-IL" dirty="0" smtClean="0"/>
              <a:t>השוכר את הפועלים</a:t>
            </a:r>
            <a:endParaRPr lang="he-IL" dirty="0"/>
          </a:p>
        </p:txBody>
      </p:sp>
      <p:sp>
        <p:nvSpPr>
          <p:cNvPr id="13" name="תרשים זרימה: תהליך מוגדר מראש 12"/>
          <p:cNvSpPr/>
          <p:nvPr/>
        </p:nvSpPr>
        <p:spPr>
          <a:xfrm>
            <a:off x="4067944" y="5733256"/>
            <a:ext cx="1512168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ח'</a:t>
            </a:r>
          </a:p>
          <a:p>
            <a:pPr algn="ctr"/>
            <a:r>
              <a:rPr lang="he-IL" dirty="0" smtClean="0"/>
              <a:t>השואל את הפרה</a:t>
            </a:r>
            <a:endParaRPr lang="he-IL" dirty="0"/>
          </a:p>
        </p:txBody>
      </p:sp>
      <p:sp>
        <p:nvSpPr>
          <p:cNvPr id="14" name="תרשים זרימה: תהליך מוגדר מראש 13"/>
          <p:cNvSpPr/>
          <p:nvPr/>
        </p:nvSpPr>
        <p:spPr>
          <a:xfrm>
            <a:off x="2627784" y="5733256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ט'</a:t>
            </a:r>
          </a:p>
          <a:p>
            <a:pPr algn="ctr"/>
            <a:r>
              <a:rPr lang="he-IL" dirty="0" smtClean="0"/>
              <a:t>המקבל שדה</a:t>
            </a:r>
            <a:endParaRPr lang="he-IL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5220072" y="3573016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/>
          <p:nvPr/>
        </p:nvCxnSpPr>
        <p:spPr>
          <a:xfrm flipH="1">
            <a:off x="4355976" y="3616410"/>
            <a:ext cx="27834" cy="460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>
            <a:off x="2843808" y="364502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>
            <a:off x="5220072" y="3645024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5220072" y="3645024"/>
            <a:ext cx="50405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4499992" y="3645024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>
            <a:off x="4499992" y="3645024"/>
            <a:ext cx="936104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H="1">
            <a:off x="3275856" y="3645024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>
            <a:off x="3563888" y="3645024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3717032"/>
            <a:ext cx="1828572" cy="18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תרשים זרימה: תהליך מוגדר מראש 26"/>
          <p:cNvSpPr/>
          <p:nvPr/>
        </p:nvSpPr>
        <p:spPr>
          <a:xfrm>
            <a:off x="1259632" y="5733256"/>
            <a:ext cx="1296144" cy="1008112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פרק י'</a:t>
            </a:r>
          </a:p>
          <a:p>
            <a:pPr algn="ctr"/>
            <a:r>
              <a:rPr lang="he-IL" dirty="0" smtClean="0"/>
              <a:t>הבית </a:t>
            </a:r>
            <a:r>
              <a:rPr lang="he-IL" dirty="0" err="1" smtClean="0"/>
              <a:t>והעליה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47421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6632"/>
            <a:ext cx="468718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" y="2171700"/>
            <a:ext cx="790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מעוגל 7"/>
          <p:cNvSpPr/>
          <p:nvPr/>
        </p:nvSpPr>
        <p:spPr>
          <a:xfrm>
            <a:off x="5004048" y="3356992"/>
            <a:ext cx="12961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836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6480344" cy="185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 smtClean="0"/>
              <a:t>שורת הכותרת</a:t>
            </a:r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1475656" y="1196752"/>
            <a:ext cx="43204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" name="מחבר ישר 6"/>
          <p:cNvCxnSpPr/>
          <p:nvPr/>
        </p:nvCxnSpPr>
        <p:spPr>
          <a:xfrm>
            <a:off x="4572000" y="119675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3779912" y="119675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1979712" y="1196752"/>
            <a:ext cx="0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מציין מיקום תוכן 9"/>
          <p:cNvGraphicFramePr>
            <a:graphicFrameLocks noGrp="1"/>
          </p:cNvGraphicFramePr>
          <p:nvPr>
            <p:ph idx="1"/>
          </p:nvPr>
        </p:nvGraphicFramePr>
        <p:xfrm>
          <a:off x="2915816" y="2132856"/>
          <a:ext cx="2815272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67167"/>
                <a:gridCol w="1348105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כותרת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הסבר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אלו </a:t>
                      </a:r>
                      <a:r>
                        <a:rPr lang="he-IL" dirty="0" err="1" smtClean="0"/>
                        <a:t>מצאות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שם הפרק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פרק שני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</a:t>
                      </a:r>
                      <a:r>
                        <a:rPr lang="he-IL" baseline="0" dirty="0" smtClean="0"/>
                        <a:t> הפרק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בבא </a:t>
                      </a:r>
                      <a:r>
                        <a:rPr lang="he-IL" dirty="0" err="1" smtClean="0"/>
                        <a:t>מציעא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שם המסכת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 smtClean="0"/>
                        <a:t>כב</a:t>
                      </a:r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 הדף</a:t>
                      </a:r>
                      <a:endParaRPr lang="he-I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0" name="מחבר חץ ישר 19"/>
          <p:cNvCxnSpPr/>
          <p:nvPr/>
        </p:nvCxnSpPr>
        <p:spPr>
          <a:xfrm flipH="1">
            <a:off x="5796136" y="263691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5796136" y="299695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>
            <a:off x="5796136" y="33569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>
            <a:off x="5796136" y="3789040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אליפסה 23"/>
          <p:cNvSpPr/>
          <p:nvPr/>
        </p:nvSpPr>
        <p:spPr>
          <a:xfrm>
            <a:off x="4572000" y="1196752"/>
            <a:ext cx="115212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אליפסה 24"/>
          <p:cNvSpPr/>
          <p:nvPr/>
        </p:nvSpPr>
        <p:spPr>
          <a:xfrm>
            <a:off x="3779912" y="1196752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2627784" y="1196752"/>
            <a:ext cx="115212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1475656" y="1196752"/>
            <a:ext cx="43204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4213</TotalTime>
  <Words>1072</Words>
  <Application>Microsoft Office PowerPoint</Application>
  <PresentationFormat>‫הצגה על המסך (4:3)</PresentationFormat>
  <Paragraphs>249</Paragraphs>
  <Slides>28</Slides>
  <Notes>18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29" baseType="lpstr">
      <vt:lpstr>רחבה</vt:lpstr>
      <vt:lpstr>אלו מציאות – סוגיה 1</vt:lpstr>
      <vt:lpstr>איפה אנחנו?</vt:lpstr>
      <vt:lpstr>תורה שבכתב ותורה שבע"פ</vt:lpstr>
      <vt:lpstr>ששת הסדרים – ששה נושאים</vt:lpstr>
      <vt:lpstr>המסכתות – תתי נושאים</vt:lpstr>
      <vt:lpstr>שקופית 6</vt:lpstr>
      <vt:lpstr>חלוקה לפרקים</vt:lpstr>
      <vt:lpstr>שקופית 8</vt:lpstr>
      <vt:lpstr>שורת הכותרת</vt:lpstr>
      <vt:lpstr>אז... איפה אנחנו?</vt:lpstr>
      <vt:lpstr>שאלות – איפה אנחנו?</vt:lpstr>
      <vt:lpstr>המשנה</vt:lpstr>
      <vt:lpstr>המשנה</vt:lpstr>
      <vt:lpstr>שקופית 14</vt:lpstr>
      <vt:lpstr>המשנה – משימה 1</vt:lpstr>
      <vt:lpstr>המשנה – משימה 2</vt:lpstr>
      <vt:lpstr>אלו מציאות שלו?</vt:lpstr>
      <vt:lpstr>כאמד"ט – כלל ברזל במשנה!</vt:lpstr>
      <vt:lpstr>הרי אלו שלו – למה? (מה הטעם?)</vt:lpstr>
      <vt:lpstr>יאוש</vt:lpstr>
      <vt:lpstr>סימן</vt:lpstr>
      <vt:lpstr>משנה – מסקנה א'</vt:lpstr>
      <vt:lpstr>שקופית 23</vt:lpstr>
      <vt:lpstr>המשנה – רבי יהודה</vt:lpstr>
      <vt:lpstr>המשנה – רבי יהודה</vt:lpstr>
      <vt:lpstr>משנה – מסקנה ב'</vt:lpstr>
      <vt:lpstr>שקופית 27</vt:lpstr>
      <vt:lpstr>המשנה - שאלות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אלו מציאות – חלק א</dc:title>
  <dc:creator>Moshe</dc:creator>
  <cp:lastModifiedBy>Moshe</cp:lastModifiedBy>
  <cp:revision>92</cp:revision>
  <dcterms:created xsi:type="dcterms:W3CDTF">2014-06-18T18:26:26Z</dcterms:created>
  <dcterms:modified xsi:type="dcterms:W3CDTF">2014-09-16T07:31:59Z</dcterms:modified>
</cp:coreProperties>
</file>