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9"/>
  </p:notesMasterIdLst>
  <p:sldIdLst>
    <p:sldId id="256" r:id="rId2"/>
    <p:sldId id="332" r:id="rId3"/>
    <p:sldId id="257" r:id="rId4"/>
    <p:sldId id="306" r:id="rId5"/>
    <p:sldId id="334" r:id="rId6"/>
    <p:sldId id="333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9" r:id="rId16"/>
    <p:sldId id="347" r:id="rId17"/>
    <p:sldId id="348" r:id="rId18"/>
    <p:sldId id="356" r:id="rId19"/>
    <p:sldId id="350" r:id="rId20"/>
    <p:sldId id="351" r:id="rId21"/>
    <p:sldId id="352" r:id="rId22"/>
    <p:sldId id="354" r:id="rId23"/>
    <p:sldId id="353" r:id="rId24"/>
    <p:sldId id="335" r:id="rId25"/>
    <p:sldId id="336" r:id="rId26"/>
    <p:sldId id="337" r:id="rId27"/>
    <p:sldId id="338" r:id="rId2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5050"/>
    <a:srgbClr val="CC66FF"/>
    <a:srgbClr val="99FF33"/>
    <a:srgbClr val="6699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18" autoAdjust="0"/>
    <p:restoredTop sz="92875" autoAdjust="0"/>
  </p:normalViewPr>
  <p:slideViewPr>
    <p:cSldViewPr>
      <p:cViewPr varScale="1">
        <p:scale>
          <a:sx n="101" d="100"/>
          <a:sy n="101" d="100"/>
        </p:scale>
        <p:origin x="-2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2AF992-02A8-428E-BCCB-CF45E1F42E01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128E598-44A6-4A06-95D1-5EB78E4C4D6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47775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8E598-44A6-4A06-95D1-5EB78E4C4D67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1706038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0576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31E9B-8210-48CF-839D-6DA92EE77710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50576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שולש ישר-זווית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grpSp>
        <p:nvGrpSpPr>
          <p:cNvPr id="2" name="קבוצה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צורה חופשית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מחבר ישר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סוגר זוויתי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סוגר זוויתי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צורה חופשית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משולש ישר-זווית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מחבר ישר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סוגר זוויתי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סוגר זוויתי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צורה חופשית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צורה חופשית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משולש ישר-זווית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מחבר ישר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מציין מיקום טקסט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EF0400-C9E8-4595-BA02-9C716FE94E77}" type="datetimeFigureOut">
              <a:rPr lang="he-IL" smtClean="0"/>
              <a:pPr/>
              <a:t>י"ג/תשרי/תשע"ה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B64E95-3263-46FD-B54E-AE22D9042DAD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7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אלו מציאות – </a:t>
            </a:r>
            <a:r>
              <a:rPr lang="he-IL" dirty="0" err="1" smtClean="0"/>
              <a:t>יאוש</a:t>
            </a:r>
            <a:r>
              <a:rPr lang="he-IL" dirty="0" smtClean="0"/>
              <a:t> שלא מדעת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e-IL" dirty="0" smtClean="0"/>
              <a:t>מצגת א'</a:t>
            </a:r>
          </a:p>
          <a:p>
            <a:r>
              <a:rPr lang="he-IL" dirty="0" smtClean="0"/>
              <a:t>בבא </a:t>
            </a:r>
            <a:r>
              <a:rPr lang="he-IL" dirty="0" err="1" smtClean="0"/>
              <a:t>מציעא</a:t>
            </a:r>
            <a:r>
              <a:rPr lang="he-IL" dirty="0" smtClean="0"/>
              <a:t> פרק ב'</a:t>
            </a:r>
          </a:p>
          <a:p>
            <a:r>
              <a:rPr lang="he-IL" dirty="0" smtClean="0"/>
              <a:t>דף </a:t>
            </a:r>
            <a:r>
              <a:rPr lang="he-IL" dirty="0" err="1" smtClean="0"/>
              <a:t>כא</a:t>
            </a:r>
            <a:r>
              <a:rPr lang="he-IL" dirty="0" smtClean="0"/>
              <a:t> ע"א (50) – </a:t>
            </a:r>
            <a:r>
              <a:rPr lang="he-IL" dirty="0" err="1" smtClean="0"/>
              <a:t>כא</a:t>
            </a:r>
            <a:r>
              <a:rPr lang="he-IL" dirty="0" smtClean="0"/>
              <a:t> ע"ב (14)</a:t>
            </a:r>
            <a:endParaRPr lang="he-IL" dirty="0"/>
          </a:p>
        </p:txBody>
      </p:sp>
      <p:pic>
        <p:nvPicPr>
          <p:cNvPr id="72706" name="Picture 2" descr="http://www.hidabroot.org/Img/Blogs/25062012085847_0129112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3300"/>
            <a:ext cx="2736304" cy="2038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80112" y="6021288"/>
            <a:ext cx="33843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 smtClean="0"/>
              <a:t>הקישו </a:t>
            </a:r>
            <a:r>
              <a:rPr lang="en-US" sz="3200" dirty="0" smtClean="0"/>
              <a:t>F5</a:t>
            </a:r>
            <a:r>
              <a:rPr lang="he-IL" sz="3200" dirty="0" smtClean="0"/>
              <a:t> להתחלה</a:t>
            </a:r>
            <a:endParaRPr lang="he-IL" sz="3200" dirty="0"/>
          </a:p>
        </p:txBody>
      </p:sp>
      <p:sp>
        <p:nvSpPr>
          <p:cNvPr id="7" name="TextBox 5"/>
          <p:cNvSpPr txBox="1"/>
          <p:nvPr/>
        </p:nvSpPr>
        <p:spPr>
          <a:xfrm>
            <a:off x="35496" y="5949280"/>
            <a:ext cx="36724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 smtClean="0"/>
              <a:t>© משה </a:t>
            </a:r>
            <a:r>
              <a:rPr lang="he-IL" sz="2400" dirty="0" err="1" smtClean="0"/>
              <a:t>טיקטינסקי</a:t>
            </a:r>
            <a:endParaRPr lang="he-IL" sz="2400" dirty="0" smtClean="0"/>
          </a:p>
          <a:p>
            <a:r>
              <a:rPr lang="he-IL" sz="2400" dirty="0" smtClean="0"/>
              <a:t>בית ספר ממ"ד אריאל רעננה</a:t>
            </a:r>
            <a:endParaRPr lang="he-I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699455" cy="565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204864"/>
            <a:ext cx="504056" cy="163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r"/>
            <a:r>
              <a:rPr lang="he-IL" dirty="0" smtClean="0"/>
              <a:t>מקרה 1 – אין </a:t>
            </a:r>
            <a:r>
              <a:rPr lang="he-IL" dirty="0" err="1" smtClean="0"/>
              <a:t>יאוש</a:t>
            </a:r>
            <a:endParaRPr lang="he-IL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293096"/>
            <a:ext cx="1008112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5373216"/>
            <a:ext cx="579664" cy="2520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581128"/>
            <a:ext cx="806490" cy="209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1340768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נאמר לדוגמה, שחברי חיים הולך במגרש...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1340768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לפתע, הוא מאבד חפץ.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827584" y="1196752"/>
            <a:ext cx="2339167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הוא ממשיך ללכת והוא</a:t>
            </a:r>
          </a:p>
          <a:p>
            <a:r>
              <a:rPr lang="he-IL" dirty="0" smtClean="0"/>
              <a:t>שם לב שהמשקפיים שלו</a:t>
            </a:r>
          </a:p>
          <a:p>
            <a:r>
              <a:rPr lang="he-IL" dirty="0" smtClean="0"/>
              <a:t>נעלמו...</a:t>
            </a:r>
            <a:endParaRPr lang="he-IL" dirty="0"/>
          </a:p>
        </p:txBody>
      </p:sp>
      <p:sp>
        <p:nvSpPr>
          <p:cNvPr id="14" name="הסבר מלבני 13"/>
          <p:cNvSpPr/>
          <p:nvPr/>
        </p:nvSpPr>
        <p:spPr>
          <a:xfrm>
            <a:off x="2123728" y="3284984"/>
            <a:ext cx="2088232" cy="864096"/>
          </a:xfrm>
          <a:prstGeom prst="wedgeRectCallout">
            <a:avLst>
              <a:gd name="adj1" fmla="val -43248"/>
              <a:gd name="adj2" fmla="val 763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יפית, את יכולה לעזור לי למצוא את המשקפיים שלי?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1268760"/>
            <a:ext cx="2204451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האם מותר לך לקחת</a:t>
            </a:r>
          </a:p>
          <a:p>
            <a:r>
              <a:rPr lang="he-IL" dirty="0" smtClean="0">
                <a:solidFill>
                  <a:srgbClr val="FF0000"/>
                </a:solidFill>
              </a:rPr>
              <a:t>את המשקפים לעצמך?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6" name="הסבר מלבני 15"/>
          <p:cNvSpPr/>
          <p:nvPr/>
        </p:nvSpPr>
        <p:spPr>
          <a:xfrm>
            <a:off x="4427984" y="3212976"/>
            <a:ext cx="2232248" cy="864096"/>
          </a:xfrm>
          <a:prstGeom prst="wedgeRectCallout">
            <a:avLst>
              <a:gd name="adj1" fmla="val 46935"/>
              <a:gd name="adj2" fmla="val 8643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מה פתאום, הוא הרי לא התייאש! יש במשקפיים סימן!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הסבר קווי 2 16"/>
          <p:cNvSpPr/>
          <p:nvPr/>
        </p:nvSpPr>
        <p:spPr>
          <a:xfrm>
            <a:off x="7380312" y="4509120"/>
            <a:ext cx="1656184" cy="720080"/>
          </a:xfrm>
          <a:prstGeom prst="borderCallout2">
            <a:avLst>
              <a:gd name="adj1" fmla="val 70149"/>
              <a:gd name="adj2" fmla="val -4389"/>
              <a:gd name="adj3" fmla="val 68637"/>
              <a:gd name="adj4" fmla="val -14695"/>
              <a:gd name="adj5" fmla="val 248556"/>
              <a:gd name="adj6" fmla="val -5061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ריבוע אדום = אין </a:t>
            </a:r>
            <a:r>
              <a:rPr lang="he-IL" dirty="0" err="1" smtClean="0"/>
              <a:t>יאוש</a:t>
            </a:r>
            <a:r>
              <a:rPr lang="he-IL" dirty="0" smtClean="0"/>
              <a:t> מהחפץ</a:t>
            </a:r>
            <a:endParaRPr lang="he-I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028586"/>
            <a:ext cx="504056" cy="13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916832"/>
            <a:ext cx="381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432048" cy="133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204864"/>
            <a:ext cx="323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3472E-18 C 0.00712 0.00255 0.01424 0.00394 0.02136 0.00625 C 0.02309 0.00695 0.02448 0.0088 0.02622 0.00949 C 0.02813 0.01042 0.03021 0.01065 0.03212 0.01111 C 0.03646 0.01945 0.04323 0.02593 0.04879 0.03334 C 0.05139 0.03681 0.05243 0.04445 0.05347 0.04908 C 0.05278 0.05185 0.05261 0.05486 0.05122 0.05718 C 0.05035 0.05857 0.04879 0.0581 0.04757 0.05857 C 0.03264 0.06482 0.02552 0.0625 0.07014 0.06019 C 0.07656 0.0581 0.08299 0.05834 0.08924 0.05556 C 0.09497 0.06042 0.09497 0.06945 0.10122 0.07616 C 0.10382 0.07894 0.10955 0.08403 0.10955 0.08403 C 0.11181 0.08889 0.11406 0.09283 0.11545 0.09838 C 0.11511 0.10046 0.11545 0.10324 0.11424 0.10463 C 0.11233 0.10671 0.10712 0.10787 0.10712 0.10787 C 0.1165 0.10949 0.12552 0.11088 0.13455 0.11412 C 0.13889 0.11574 0.14757 0.11898 0.14757 0.11898 C 0.15226 0.12315 0.15747 0.12662 0.16302 0.12847 C 0.16927 0.13403 0.17622 0.13681 0.18334 0.13959 C 0.18594 0.14051 0.18785 0.14421 0.19045 0.14445 C 0.20035 0.14537 0.21025 0.14445 0.22014 0.14445 " pathEditMode="relative" ptsTypes="ffffffffffffffffffffA">
                                      <p:cBhvr>
                                        <p:cTn id="11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01 -3.7037E-6 L -0.49601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11337 -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37 -0.00556 C 0.19479 -0.14259 0.27969 -0.26944 0.36927 -0.27222 C 0.45886 -0.275 0.59271 -0.07407 0.65139 -0.02199 " pathEditMode="relative" rAng="0" ptsTypes="aaa">
                                      <p:cBhvr>
                                        <p:cTn id="39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699455" cy="565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204864"/>
            <a:ext cx="504056" cy="163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028586"/>
            <a:ext cx="504056" cy="13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916832"/>
            <a:ext cx="381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432048" cy="133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204864"/>
            <a:ext cx="323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r"/>
            <a:r>
              <a:rPr lang="he-IL" dirty="0" smtClean="0"/>
              <a:t>מקרה 2 – יש </a:t>
            </a:r>
            <a:r>
              <a:rPr lang="he-IL" dirty="0" err="1" smtClean="0"/>
              <a:t>יאוש</a:t>
            </a:r>
            <a:endParaRPr lang="he-IL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293096"/>
            <a:ext cx="1008112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581128"/>
            <a:ext cx="806490" cy="209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1340768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מקרה נוסף –שוב חיים הולך אבל הפעם --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1340768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הוא מאבד חפץ אחר.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986346" y="1196752"/>
            <a:ext cx="218040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הוא ממשיך ללכת והוא</a:t>
            </a:r>
          </a:p>
          <a:p>
            <a:r>
              <a:rPr lang="he-IL" dirty="0" smtClean="0"/>
              <a:t>שם לב </a:t>
            </a:r>
            <a:r>
              <a:rPr lang="he-IL" dirty="0" smtClean="0"/>
              <a:t>שהעט </a:t>
            </a:r>
            <a:r>
              <a:rPr lang="he-IL" dirty="0" smtClean="0"/>
              <a:t>נעלם...</a:t>
            </a:r>
            <a:endParaRPr lang="he-IL" dirty="0"/>
          </a:p>
        </p:txBody>
      </p:sp>
      <p:sp>
        <p:nvSpPr>
          <p:cNvPr id="14" name="הסבר מלבני 13"/>
          <p:cNvSpPr/>
          <p:nvPr/>
        </p:nvSpPr>
        <p:spPr>
          <a:xfrm>
            <a:off x="1331640" y="3284984"/>
            <a:ext cx="2880320" cy="864096"/>
          </a:xfrm>
          <a:prstGeom prst="wedgeRectCallout">
            <a:avLst>
              <a:gd name="adj1" fmla="val -25485"/>
              <a:gd name="adj2" fmla="val 68799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אני לא מוצא את העט האהוב שלי... אין סיכוי שאמצא אותו יותר! אין </a:t>
            </a:r>
            <a:r>
              <a:rPr lang="he-IL" dirty="0" smtClean="0">
                <a:solidFill>
                  <a:schemeClr val="tx1"/>
                </a:solidFill>
              </a:rPr>
              <a:t>בו </a:t>
            </a:r>
            <a:r>
              <a:rPr lang="he-IL" dirty="0" smtClean="0">
                <a:solidFill>
                  <a:schemeClr val="tx1"/>
                </a:solidFill>
              </a:rPr>
              <a:t>סימן...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1268760"/>
            <a:ext cx="206498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האם מותר לך לקחת</a:t>
            </a:r>
          </a:p>
          <a:p>
            <a:r>
              <a:rPr lang="he-IL" dirty="0" smtClean="0">
                <a:solidFill>
                  <a:srgbClr val="FF0000"/>
                </a:solidFill>
              </a:rPr>
              <a:t>את </a:t>
            </a:r>
            <a:r>
              <a:rPr lang="he-IL" dirty="0" smtClean="0">
                <a:solidFill>
                  <a:srgbClr val="FF0000"/>
                </a:solidFill>
              </a:rPr>
              <a:t>העט </a:t>
            </a:r>
            <a:r>
              <a:rPr lang="he-IL" dirty="0" smtClean="0">
                <a:solidFill>
                  <a:srgbClr val="FF0000"/>
                </a:solidFill>
              </a:rPr>
              <a:t>לעצמך?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6" name="הסבר מלבני 15"/>
          <p:cNvSpPr/>
          <p:nvPr/>
        </p:nvSpPr>
        <p:spPr>
          <a:xfrm>
            <a:off x="4427984" y="3212976"/>
            <a:ext cx="2232248" cy="864096"/>
          </a:xfrm>
          <a:prstGeom prst="wedgeRectCallout">
            <a:avLst>
              <a:gd name="adj1" fmla="val 46935"/>
              <a:gd name="adj2" fmla="val 86436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כן! חיים התייאש כי לחפץ לא היה סימן!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הסבר קווי 2 16"/>
          <p:cNvSpPr/>
          <p:nvPr/>
        </p:nvSpPr>
        <p:spPr>
          <a:xfrm>
            <a:off x="7380312" y="4509120"/>
            <a:ext cx="1763688" cy="720080"/>
          </a:xfrm>
          <a:prstGeom prst="borderCallout2">
            <a:avLst>
              <a:gd name="adj1" fmla="val 70149"/>
              <a:gd name="adj2" fmla="val -4389"/>
              <a:gd name="adj3" fmla="val 68637"/>
              <a:gd name="adj4" fmla="val -14695"/>
              <a:gd name="adj5" fmla="val 248556"/>
              <a:gd name="adj6" fmla="val -50611"/>
            </a:avLst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ריבוע ירוק = </a:t>
            </a:r>
          </a:p>
          <a:p>
            <a:pPr algn="ctr"/>
            <a:r>
              <a:rPr lang="he-IL" dirty="0" smtClean="0"/>
              <a:t>יש </a:t>
            </a:r>
            <a:r>
              <a:rPr lang="he-IL" dirty="0" err="1" smtClean="0"/>
              <a:t>יאוש</a:t>
            </a:r>
            <a:r>
              <a:rPr lang="he-IL" dirty="0" smtClean="0"/>
              <a:t> מהחפץ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301208"/>
            <a:ext cx="228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0.00121 -0.00116 0.00226 -0.00255 0.00347 -0.00324 C 0.00573 -0.00463 0.01059 -0.00625 0.01059 -0.00625 C 0.01545 -0.01065 0.02049 -0.01181 0.02604 -0.01435 C 0.0309 -0.01389 0.03559 -0.01366 0.04045 -0.01273 C 0.04167 -0.0125 0.04323 -0.0125 0.04392 -0.01111 C 0.04531 -0.00833 0.04549 -0.00486 0.04635 -0.00162 C 0.0467 -2.22222E-6 0.04757 0.00324 0.04757 0.00324 C 0.04618 0.02593 0.04913 0.02593 0.03437 0.02847 C 0.02969 0.03056 0.0276 0.03403 0.025 0.03958 C 0.02535 0.04167 0.025 0.04421 0.02604 0.04606 C 0.02708 0.04792 0.03785 0.05185 0.03924 0.05231 C 0.03958 0.05394 0.03924 0.05648 0.04045 0.05718 C 0.04514 0.05972 0.04653 0.04977 0.04392 0.06042 C 0.04774 0.07477 0.05121 0.05741 0.04635 0.07616 C 0.05278 0.07894 0.05121 0.08171 0.05833 0.0794 C 0.06406 0.08148 0.06545 0.08056 0.07014 0.07616 C 0.07049 0.07454 0.07135 0.07315 0.07135 0.07153 C 0.07135 0.06991 0.06979 0.06829 0.07014 0.06667 C 0.07049 0.06458 0.07812 0.05069 0.07969 0.04769 C 0.0816 0.04005 0.08559 0.02963 0.09045 0.02546 C 0.09635 0.02662 0.10052 0.02778 0.1059 0.03009 C 0.11146 0.03519 0.11562 0.04213 0.12135 0.04606 C 0.12361 0.05463 0.12587 0.06042 0.11892 0.06667 C 0.10746 0.07708 0.12448 0.05764 0.1118 0.07153 C 0.1059 0.07801 0.11111 0.075 0.10469 0.07778 C 0.09878 0.08565 0.10226 0.08356 0.10833 0.09051 C 0.11684 0.10023 0.12847 0.10185 0.13924 0.10324 C 0.14444 0.10394 0.14948 0.1044 0.15469 0.10486 C 0.15746 0.1044 0.16024 0.10394 0.16302 0.10324 C 0.16493 0.10278 0.16701 0.10093 0.16892 0.10162 C 0.17031 0.10208 0.17031 0.10509 0.17135 0.10625 C 0.1724 0.10741 0.17378 0.10741 0.175 0.10787 C 0.17812 0.11458 0.17865 0.12199 0.18212 0.12847 C 0.18385 0.12824 0.19635 0.12546 0.20104 0.12546 " pathEditMode="relative" ptsTypes="ffffffffffffffffffffffffffffffffffA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01 -3.7037E-6 L -0.49601 -3.703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11337 -0.0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37 -0.00556 C 0.19479 -0.14259 0.27969 -0.26944 0.36927 -0.27222 C 0.45886 -0.275 0.59271 -0.07407 0.65139 -0.02199 " pathEditMode="relative" rAng="0" ptsTypes="aaa">
                                      <p:cBhvr>
                                        <p:cTn id="39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7699455" cy="565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204864"/>
            <a:ext cx="504056" cy="163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2028586"/>
            <a:ext cx="504056" cy="13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916832"/>
            <a:ext cx="381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276872"/>
            <a:ext cx="432048" cy="133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204864"/>
            <a:ext cx="323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r"/>
            <a:r>
              <a:rPr lang="he-IL" dirty="0" smtClean="0"/>
              <a:t>מקרה 3 – </a:t>
            </a:r>
            <a:r>
              <a:rPr lang="he-IL" dirty="0" err="1" smtClean="0"/>
              <a:t>יאוש</a:t>
            </a:r>
            <a:r>
              <a:rPr lang="he-IL" dirty="0" smtClean="0"/>
              <a:t> שלא מדעת</a:t>
            </a:r>
            <a:endParaRPr lang="he-IL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293096"/>
            <a:ext cx="1008112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52536" y="4581128"/>
            <a:ext cx="806490" cy="209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27584" y="1340768"/>
            <a:ext cx="230425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מקרה שלישי – שוב חיים הולך אבל...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1340768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העט נופל...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971600" y="1340768"/>
            <a:ext cx="2154756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והוא ממשיך ללכת </a:t>
            </a:r>
            <a:r>
              <a:rPr lang="he-IL" b="1" dirty="0" smtClean="0"/>
              <a:t>בלי</a:t>
            </a:r>
          </a:p>
          <a:p>
            <a:r>
              <a:rPr lang="he-IL" b="1" dirty="0" smtClean="0"/>
              <a:t>לשים לב שהעט נפל!</a:t>
            </a:r>
            <a:endParaRPr lang="he-IL" b="1" dirty="0"/>
          </a:p>
        </p:txBody>
      </p:sp>
      <p:sp>
        <p:nvSpPr>
          <p:cNvPr id="14" name="הסבר מלבני 13"/>
          <p:cNvSpPr/>
          <p:nvPr/>
        </p:nvSpPr>
        <p:spPr>
          <a:xfrm>
            <a:off x="1043608" y="3429000"/>
            <a:ext cx="2520280" cy="864096"/>
          </a:xfrm>
          <a:prstGeom prst="wedgeRectCallout">
            <a:avLst>
              <a:gd name="adj1" fmla="val -43248"/>
              <a:gd name="adj2" fmla="val 76358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הו! יש שם עט! מעניין של מי זה?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608" y="1340768"/>
            <a:ext cx="206498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האם מותר לך לקחת</a:t>
            </a:r>
          </a:p>
          <a:p>
            <a:r>
              <a:rPr lang="he-IL" dirty="0" smtClean="0">
                <a:solidFill>
                  <a:srgbClr val="FF0000"/>
                </a:solidFill>
              </a:rPr>
              <a:t>את העט לעצמך?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6" name="הסבר מלבני 15"/>
          <p:cNvSpPr/>
          <p:nvPr/>
        </p:nvSpPr>
        <p:spPr>
          <a:xfrm>
            <a:off x="5076056" y="2996952"/>
            <a:ext cx="2592288" cy="1080120"/>
          </a:xfrm>
          <a:prstGeom prst="wedgeRectCallout">
            <a:avLst>
              <a:gd name="adj1" fmla="val 2957"/>
              <a:gd name="adj2" fmla="val 7887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אני לא יודעת...</a:t>
            </a:r>
          </a:p>
          <a:p>
            <a:pPr algn="ctr"/>
            <a:r>
              <a:rPr lang="he-IL" dirty="0" smtClean="0">
                <a:solidFill>
                  <a:schemeClr val="tx1"/>
                </a:solidFill>
              </a:rPr>
              <a:t>מצד אחד אין באבידה סימן, אז חיים </a:t>
            </a:r>
            <a:r>
              <a:rPr lang="he-IL" b="1" dirty="0" smtClean="0">
                <a:solidFill>
                  <a:schemeClr val="tx1"/>
                </a:solidFill>
              </a:rPr>
              <a:t>בטוח </a:t>
            </a:r>
            <a:r>
              <a:rPr lang="he-IL" b="1" dirty="0" err="1" smtClean="0">
                <a:solidFill>
                  <a:schemeClr val="tx1"/>
                </a:solidFill>
              </a:rPr>
              <a:t>יתיאש</a:t>
            </a:r>
            <a:r>
              <a:rPr lang="he-IL" b="1" dirty="0" smtClean="0">
                <a:solidFill>
                  <a:schemeClr val="tx1"/>
                </a:solidFill>
              </a:rPr>
              <a:t> כשהוא יֵדע</a:t>
            </a:r>
            <a:r>
              <a:rPr lang="he-IL" dirty="0" smtClean="0">
                <a:solidFill>
                  <a:schemeClr val="tx1"/>
                </a:solidFill>
              </a:rPr>
              <a:t> שהעט נפל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7" name="הסבר קווי 2 16"/>
          <p:cNvSpPr/>
          <p:nvPr/>
        </p:nvSpPr>
        <p:spPr>
          <a:xfrm>
            <a:off x="7380312" y="4509120"/>
            <a:ext cx="1763688" cy="720080"/>
          </a:xfrm>
          <a:prstGeom prst="borderCallout2">
            <a:avLst>
              <a:gd name="adj1" fmla="val 70149"/>
              <a:gd name="adj2" fmla="val -4389"/>
              <a:gd name="adj3" fmla="val 68637"/>
              <a:gd name="adj4" fmla="val -14695"/>
              <a:gd name="adj5" fmla="val 248556"/>
              <a:gd name="adj6" fmla="val -50611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ריבוע כתום = </a:t>
            </a:r>
          </a:p>
          <a:p>
            <a:pPr algn="ctr"/>
            <a:r>
              <a:rPr lang="he-IL" dirty="0" err="1" smtClean="0"/>
              <a:t>יאוש</a:t>
            </a:r>
            <a:r>
              <a:rPr lang="he-IL" dirty="0" smtClean="0"/>
              <a:t> שלא מדעת</a:t>
            </a:r>
            <a:endParaRPr lang="he-IL" dirty="0"/>
          </a:p>
        </p:txBody>
      </p:sp>
      <p:sp>
        <p:nvSpPr>
          <p:cNvPr id="18" name="הסבר מלבני 17"/>
          <p:cNvSpPr/>
          <p:nvPr/>
        </p:nvSpPr>
        <p:spPr>
          <a:xfrm>
            <a:off x="2411760" y="2996952"/>
            <a:ext cx="2592288" cy="1080120"/>
          </a:xfrm>
          <a:prstGeom prst="wedgeRectCallout">
            <a:avLst>
              <a:gd name="adj1" fmla="val 49569"/>
              <a:gd name="adj2" fmla="val 8492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מצד שני – חיים עדיין לא יודע שהעט נפל, אז הוא </a:t>
            </a:r>
            <a:r>
              <a:rPr lang="he-IL" b="1" dirty="0" smtClean="0">
                <a:solidFill>
                  <a:schemeClr val="tx1"/>
                </a:solidFill>
              </a:rPr>
              <a:t>עדיין לא התייאש</a:t>
            </a:r>
            <a:r>
              <a:rPr lang="he-IL" dirty="0" smtClean="0">
                <a:solidFill>
                  <a:schemeClr val="tx1"/>
                </a:solidFill>
              </a:rPr>
              <a:t>...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1196752"/>
            <a:ext cx="3159840" cy="923330"/>
          </a:xfrm>
          <a:prstGeom prst="wedgeRectCallout">
            <a:avLst>
              <a:gd name="adj1" fmla="val -40632"/>
              <a:gd name="adj2" fmla="val 1466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 smtClean="0">
                <a:solidFill>
                  <a:srgbClr val="FFC000"/>
                </a:solidFill>
              </a:rPr>
              <a:t>זה בדיוק </a:t>
            </a:r>
            <a:r>
              <a:rPr lang="he-IL" dirty="0" err="1" smtClean="0">
                <a:solidFill>
                  <a:srgbClr val="FFC000"/>
                </a:solidFill>
              </a:rPr>
              <a:t>יאוש</a:t>
            </a:r>
            <a:r>
              <a:rPr lang="he-IL" dirty="0" smtClean="0">
                <a:solidFill>
                  <a:srgbClr val="FFC000"/>
                </a:solidFill>
              </a:rPr>
              <a:t> שלא מדעת-</a:t>
            </a:r>
          </a:p>
          <a:p>
            <a:r>
              <a:rPr lang="he-IL" dirty="0" smtClean="0">
                <a:solidFill>
                  <a:schemeClr val="accent2"/>
                </a:solidFill>
              </a:rPr>
              <a:t>מצד אחד עדיין לא היה </a:t>
            </a:r>
            <a:r>
              <a:rPr lang="he-IL" dirty="0" err="1" smtClean="0">
                <a:solidFill>
                  <a:schemeClr val="accent2"/>
                </a:solidFill>
              </a:rPr>
              <a:t>יאוש</a:t>
            </a:r>
            <a:endParaRPr lang="he-IL" dirty="0" smtClean="0">
              <a:solidFill>
                <a:schemeClr val="accent2"/>
              </a:solidFill>
            </a:endParaRPr>
          </a:p>
          <a:p>
            <a:r>
              <a:rPr lang="he-IL" dirty="0" smtClean="0">
                <a:solidFill>
                  <a:srgbClr val="92D050"/>
                </a:solidFill>
              </a:rPr>
              <a:t>מצד שני בטוח שיהיה </a:t>
            </a:r>
            <a:r>
              <a:rPr lang="he-IL" dirty="0" err="1" smtClean="0">
                <a:solidFill>
                  <a:srgbClr val="92D050"/>
                </a:solidFill>
              </a:rPr>
              <a:t>יאוש</a:t>
            </a:r>
            <a:r>
              <a:rPr lang="he-IL" dirty="0" smtClean="0">
                <a:solidFill>
                  <a:srgbClr val="92D050"/>
                </a:solidFill>
              </a:rPr>
              <a:t> בעתיד</a:t>
            </a:r>
            <a:endParaRPr lang="he-IL" dirty="0">
              <a:solidFill>
                <a:srgbClr val="92D05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5301208"/>
            <a:ext cx="228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C 0.00121 -0.00116 0.00226 -0.00255 0.00347 -0.00324 C 0.00573 -0.00463 0.01059 -0.00625 0.01059 -0.00625 C 0.01545 -0.01065 0.02049 -0.01181 0.02604 -0.01435 C 0.0309 -0.01389 0.03559 -0.01366 0.04045 -0.01273 C 0.04167 -0.0125 0.04323 -0.0125 0.04392 -0.01111 C 0.04531 -0.00833 0.04549 -0.00486 0.04635 -0.00162 C 0.0467 -2.22222E-6 0.04757 0.00324 0.04757 0.00324 C 0.04618 0.02593 0.04913 0.02593 0.03437 0.02847 C 0.02969 0.03056 0.0276 0.03403 0.025 0.03958 C 0.02535 0.04167 0.025 0.04421 0.02604 0.04606 C 0.02708 0.04792 0.03785 0.05185 0.03924 0.05231 C 0.03958 0.05394 0.03924 0.05648 0.04045 0.05718 C 0.04514 0.05972 0.04653 0.04977 0.04392 0.06042 C 0.04774 0.07477 0.05121 0.05741 0.04635 0.07616 C 0.05278 0.07894 0.05121 0.08171 0.05833 0.0794 C 0.06406 0.08148 0.06545 0.08056 0.07014 0.07616 C 0.07049 0.07454 0.07135 0.07315 0.07135 0.07153 C 0.07135 0.06991 0.06979 0.06829 0.07014 0.06667 C 0.07049 0.06458 0.07812 0.05069 0.07969 0.04769 C 0.0816 0.04005 0.08559 0.02963 0.09045 0.02546 C 0.09635 0.02662 0.10052 0.02778 0.1059 0.03009 C 0.11146 0.03519 0.11562 0.04213 0.12135 0.04606 C 0.12361 0.05463 0.12587 0.06042 0.11892 0.06667 C 0.10746 0.07708 0.12448 0.05764 0.1118 0.07153 C 0.1059 0.07801 0.11111 0.075 0.10469 0.07778 C 0.09878 0.08565 0.10226 0.08356 0.10833 0.09051 C 0.11684 0.10023 0.12847 0.10185 0.13924 0.10324 C 0.14444 0.10394 0.14948 0.1044 0.15469 0.10486 C 0.15746 0.1044 0.16024 0.10394 0.16302 0.10324 C 0.16493 0.10278 0.16701 0.10093 0.16892 0.10162 C 0.17031 0.10208 0.17031 0.10509 0.17135 0.10625 C 0.1724 0.10741 0.17378 0.10741 0.175 0.10787 C 0.17812 0.11458 0.17865 0.12199 0.18212 0.12847 C 0.18385 0.12824 0.19635 0.12546 0.20104 0.12546 " pathEditMode="relative" ptsTypes="ffffffffffffffffffffffffffffffffff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6662E-6 L -0.73229 0.0027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0" y="1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11337 -0.00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37 -0.00555 L 0.59375 -0.0159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  <p:bldP spid="13" grpId="1"/>
      <p:bldP spid="14" grpId="0" animBg="1"/>
      <p:bldP spid="14" grpId="1" animBg="1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err="1" smtClean="0"/>
              <a:t>יאוש</a:t>
            </a:r>
            <a:r>
              <a:rPr lang="he-IL" dirty="0" smtClean="0"/>
              <a:t> שלא מדעת הוא מצב </a:t>
            </a:r>
            <a:r>
              <a:rPr lang="he-IL" dirty="0"/>
              <a:t>שבו </a:t>
            </a:r>
            <a:r>
              <a:rPr lang="he-IL" dirty="0" smtClean="0"/>
              <a:t>כשייוודע לבעלים </a:t>
            </a:r>
            <a:r>
              <a:rPr lang="he-IL" dirty="0"/>
              <a:t>שהחפץ אבד הוא </a:t>
            </a:r>
            <a:r>
              <a:rPr lang="he-IL" dirty="0" err="1"/>
              <a:t>בודאי</a:t>
            </a:r>
            <a:r>
              <a:rPr lang="he-IL" dirty="0"/>
              <a:t> </a:t>
            </a:r>
            <a:r>
              <a:rPr lang="he-IL" dirty="0" err="1"/>
              <a:t>ייתייאש</a:t>
            </a:r>
            <a:r>
              <a:rPr lang="he-IL" dirty="0"/>
              <a:t> </a:t>
            </a:r>
            <a:r>
              <a:rPr lang="he-IL" dirty="0" smtClean="0"/>
              <a:t>ממנו אבל בזמן המציאה הבעלים עדין לא מודע שהחפץ אבד.</a:t>
            </a:r>
          </a:p>
          <a:p>
            <a:r>
              <a:rPr lang="he-IL" dirty="0" smtClean="0"/>
              <a:t>חזרו לדברי רש"י בד"ה "</a:t>
            </a:r>
            <a:r>
              <a:rPr lang="he-IL" dirty="0" err="1" smtClean="0"/>
              <a:t>יאוש</a:t>
            </a:r>
            <a:r>
              <a:rPr lang="he-IL" dirty="0" smtClean="0"/>
              <a:t> שלא מדעת" והסבירו את דבריו.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יאוש</a:t>
            </a:r>
            <a:r>
              <a:rPr lang="he-IL" dirty="0" smtClean="0"/>
              <a:t> שלא מדעת - הגדרה</a:t>
            </a:r>
            <a:endParaRPr lang="he-IL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581128"/>
            <a:ext cx="576064" cy="20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48264" y="4581128"/>
            <a:ext cx="750966" cy="194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הסבר מלבני מעוגל 5"/>
          <p:cNvSpPr/>
          <p:nvPr/>
        </p:nvSpPr>
        <p:spPr>
          <a:xfrm>
            <a:off x="4499992" y="3501008"/>
            <a:ext cx="2304256" cy="1080120"/>
          </a:xfrm>
          <a:prstGeom prst="wedgeRoundRectCallout">
            <a:avLst>
              <a:gd name="adj1" fmla="val 60513"/>
              <a:gd name="adj2" fmla="val 7899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עכשיו הבנתי מה זה </a:t>
            </a:r>
            <a:r>
              <a:rPr lang="he-IL" dirty="0" err="1" smtClean="0">
                <a:solidFill>
                  <a:schemeClr val="tx1"/>
                </a:solidFill>
              </a:rPr>
              <a:t>יאוש</a:t>
            </a:r>
            <a:r>
              <a:rPr lang="he-IL" dirty="0" smtClean="0">
                <a:solidFill>
                  <a:schemeClr val="tx1"/>
                </a:solidFill>
              </a:rPr>
              <a:t> שלא מדעת. אבל מה עושים במצב כזה?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7" name="הסבר מלבני מעוגל 6"/>
          <p:cNvSpPr/>
          <p:nvPr/>
        </p:nvSpPr>
        <p:spPr>
          <a:xfrm>
            <a:off x="1331640" y="3284984"/>
            <a:ext cx="2304256" cy="1080120"/>
          </a:xfrm>
          <a:prstGeom prst="wedgeRoundRectCallout">
            <a:avLst>
              <a:gd name="adj1" fmla="val 516"/>
              <a:gd name="adj2" fmla="val 99148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זו בדיוק המחלוקת של </a:t>
            </a:r>
            <a:r>
              <a:rPr lang="he-IL" dirty="0" err="1" smtClean="0">
                <a:solidFill>
                  <a:schemeClr val="tx1"/>
                </a:solidFill>
              </a:rPr>
              <a:t>אביי</a:t>
            </a:r>
            <a:r>
              <a:rPr lang="he-IL" dirty="0" smtClean="0">
                <a:solidFill>
                  <a:schemeClr val="tx1"/>
                </a:solidFill>
              </a:rPr>
              <a:t> ורבא --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מחלוקת </a:t>
            </a:r>
            <a:r>
              <a:rPr lang="he-IL" dirty="0" smtClean="0">
                <a:uFill>
                  <a:solidFill>
                    <a:srgbClr val="FFC000"/>
                  </a:solidFill>
                </a:uFill>
              </a:rPr>
              <a:t>אביי ורבא</a:t>
            </a:r>
            <a:endParaRPr lang="he-IL" dirty="0"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772816"/>
            <a:ext cx="326291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dbl" dirty="0" smtClean="0">
                <a:uFill>
                  <a:solidFill>
                    <a:srgbClr val="FF0000"/>
                  </a:solidFill>
                </a:uFill>
              </a:rPr>
              <a:t>אִיתְמר: </a:t>
            </a:r>
          </a:p>
          <a:p>
            <a:r>
              <a:rPr lang="he-IL" sz="2400" dirty="0" err="1" smtClean="0"/>
              <a:t>יאוש</a:t>
            </a:r>
            <a:r>
              <a:rPr lang="he-IL" sz="2400" dirty="0" smtClean="0"/>
              <a:t> שלא מדעת: </a:t>
            </a:r>
          </a:p>
          <a:p>
            <a:r>
              <a:rPr lang="he-IL" sz="2400" dirty="0" smtClean="0"/>
              <a:t>אביי אמר: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לא הָוֵי</a:t>
            </a:r>
            <a:r>
              <a:rPr lang="he-IL" sz="2400" dirty="0" smtClean="0"/>
              <a:t> </a:t>
            </a:r>
            <a:r>
              <a:rPr lang="he-IL" sz="2400" dirty="0" err="1" smtClean="0"/>
              <a:t>יאוש</a:t>
            </a:r>
            <a:r>
              <a:rPr lang="he-IL" sz="2400" dirty="0" smtClean="0"/>
              <a:t>". ורבא אמר: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הָוֵי</a:t>
            </a:r>
            <a:r>
              <a:rPr lang="he-IL" sz="2400" dirty="0" smtClean="0"/>
              <a:t> </a:t>
            </a:r>
            <a:r>
              <a:rPr lang="he-IL" sz="2400" dirty="0" err="1" smtClean="0"/>
              <a:t>יאוש</a:t>
            </a:r>
            <a:r>
              <a:rPr lang="he-IL" sz="2400" dirty="0" smtClean="0"/>
              <a:t>".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35332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>
                <a:solidFill>
                  <a:srgbClr val="FF0000"/>
                </a:solidFill>
              </a:rPr>
              <a:t>כא</a:t>
            </a:r>
            <a:r>
              <a:rPr lang="he-IL" dirty="0" smtClean="0">
                <a:solidFill>
                  <a:srgbClr val="FF0000"/>
                </a:solidFill>
              </a:rPr>
              <a:t> ע"א 50 – </a:t>
            </a:r>
            <a:r>
              <a:rPr lang="he-IL" dirty="0" err="1" smtClean="0">
                <a:solidFill>
                  <a:srgbClr val="FF0000"/>
                </a:solidFill>
              </a:rPr>
              <a:t>כא</a:t>
            </a:r>
            <a:r>
              <a:rPr lang="he-IL" dirty="0" smtClean="0">
                <a:solidFill>
                  <a:srgbClr val="FF0000"/>
                </a:solidFill>
              </a:rPr>
              <a:t> ע"ב 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72816"/>
            <a:ext cx="355094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dbl" dirty="0" smtClean="0">
                <a:uFill>
                  <a:solidFill>
                    <a:srgbClr val="FF0000"/>
                  </a:solidFill>
                </a:uFill>
              </a:rPr>
              <a:t>נְאֵמר:</a:t>
            </a:r>
          </a:p>
          <a:p>
            <a:r>
              <a:rPr lang="he-IL" sz="2400" dirty="0" err="1" smtClean="0"/>
              <a:t>יאוש</a:t>
            </a:r>
            <a:r>
              <a:rPr lang="he-IL" sz="2400" dirty="0" smtClean="0"/>
              <a:t> שלא מדעת: </a:t>
            </a:r>
          </a:p>
          <a:p>
            <a:r>
              <a:rPr lang="he-IL" sz="2400" dirty="0" smtClean="0"/>
              <a:t>אביי אמר: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לא נחשב</a:t>
            </a:r>
            <a:r>
              <a:rPr lang="he-IL" sz="2400" dirty="0" smtClean="0"/>
              <a:t> </a:t>
            </a:r>
            <a:r>
              <a:rPr lang="he-IL" sz="2400" dirty="0" err="1" smtClean="0"/>
              <a:t>יאוש</a:t>
            </a:r>
            <a:r>
              <a:rPr lang="he-IL" sz="2400" dirty="0" smtClean="0"/>
              <a:t>". ורבא אמר: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נחשב</a:t>
            </a:r>
            <a:r>
              <a:rPr lang="he-IL" sz="2400" dirty="0" smtClean="0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he-IL" sz="2400" dirty="0" err="1" smtClean="0"/>
              <a:t>יאוש</a:t>
            </a:r>
            <a:r>
              <a:rPr lang="he-IL" sz="2400" dirty="0" smtClean="0"/>
              <a:t>".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340768"/>
            <a:ext cx="6623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גמרא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480435" y="1340768"/>
            <a:ext cx="7377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תרגום</a:t>
            </a:r>
            <a:endParaRPr lang="he-IL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581128"/>
            <a:ext cx="576064" cy="201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948264" y="4581128"/>
            <a:ext cx="750966" cy="194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הסבר מלבני מעוגל 16"/>
          <p:cNvSpPr/>
          <p:nvPr/>
        </p:nvSpPr>
        <p:spPr>
          <a:xfrm>
            <a:off x="5148064" y="3933056"/>
            <a:ext cx="1656184" cy="648072"/>
          </a:xfrm>
          <a:prstGeom prst="wedgeRoundRectCallout">
            <a:avLst>
              <a:gd name="adj1" fmla="val 60513"/>
              <a:gd name="adj2" fmla="val 78992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ומי משניהם צודק?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8" name="הסבר מלבני מעוגל 17"/>
          <p:cNvSpPr/>
          <p:nvPr/>
        </p:nvSpPr>
        <p:spPr>
          <a:xfrm>
            <a:off x="2123728" y="3645024"/>
            <a:ext cx="2808312" cy="864096"/>
          </a:xfrm>
          <a:prstGeom prst="wedgeRoundRectCallout">
            <a:avLst>
              <a:gd name="adj1" fmla="val -36151"/>
              <a:gd name="adj2" fmla="val 107210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solidFill>
                  <a:schemeClr val="tx1"/>
                </a:solidFill>
              </a:rPr>
              <a:t>בשביל זה נצטרך ללמוד את הגמרא. אבל יש כמה דברים בהם הם מסכימים --</a:t>
            </a:r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err="1" smtClean="0"/>
              <a:t>יאוש</a:t>
            </a:r>
            <a:r>
              <a:rPr lang="he-IL" sz="4000" dirty="0" smtClean="0"/>
              <a:t> שלא מדעת – נקודות ההסכמה</a:t>
            </a:r>
            <a:endParaRPr lang="he-IL" sz="4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בבא </a:t>
            </a:r>
            <a:r>
              <a:rPr lang="he-IL" sz="2400" dirty="0" err="1" smtClean="0"/>
              <a:t>מציעא</a:t>
            </a:r>
            <a:r>
              <a:rPr lang="he-IL" sz="2400" dirty="0" smtClean="0"/>
              <a:t> </a:t>
            </a:r>
            <a:r>
              <a:rPr lang="he-IL" sz="2400" dirty="0" err="1" smtClean="0"/>
              <a:t>כא</a:t>
            </a:r>
            <a:r>
              <a:rPr lang="he-IL" sz="2400" dirty="0" smtClean="0"/>
              <a:t> ע"ב</a:t>
            </a:r>
            <a:endParaRPr lang="he-IL" sz="2400" dirty="0"/>
          </a:p>
        </p:txBody>
      </p:sp>
      <p:pic>
        <p:nvPicPr>
          <p:cNvPr id="20" name="Picture 2" descr="http://www.kikarhashabat.co.il/data/forum/att/ac/opva2ctd.jpg"/>
          <p:cNvPicPr>
            <a:picLocks noChangeAspect="1" noChangeArrowheads="1"/>
          </p:cNvPicPr>
          <p:nvPr/>
        </p:nvPicPr>
        <p:blipFill>
          <a:blip r:embed="rId3" cstate="print"/>
          <a:srcRect b="6323"/>
          <a:stretch>
            <a:fillRect/>
          </a:stretch>
        </p:blipFill>
        <p:spPr bwMode="auto">
          <a:xfrm>
            <a:off x="1115616" y="4005064"/>
            <a:ext cx="2448272" cy="2128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66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נקודות ההסכמה – דבר שיש בו סימן</a:t>
            </a:r>
            <a:endParaRPr lang="he-IL" u="dotted" dirty="0"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8935" y="1772816"/>
            <a:ext cx="5431537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בדבר שיש בו סימן,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כולי עלמא לא פליגי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דלא הוי</a:t>
            </a:r>
            <a:r>
              <a:rPr lang="he-IL" dirty="0" smtClean="0"/>
              <a:t> </a:t>
            </a:r>
            <a:r>
              <a:rPr lang="he-IL" dirty="0" err="1" smtClean="0"/>
              <a:t>יאוש</a:t>
            </a:r>
            <a:r>
              <a:rPr lang="he-IL" dirty="0" smtClean="0"/>
              <a:t>. ואף על גב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דשמעיניה</a:t>
            </a:r>
            <a:r>
              <a:rPr lang="he-IL" dirty="0" smtClean="0"/>
              <a:t>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דמיאש</a:t>
            </a:r>
            <a:r>
              <a:rPr lang="he-IL" dirty="0" smtClean="0"/>
              <a:t> לסוף,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לא הוי</a:t>
            </a:r>
            <a:r>
              <a:rPr lang="he-IL" dirty="0" smtClean="0"/>
              <a:t> </a:t>
            </a:r>
            <a:r>
              <a:rPr lang="he-IL" dirty="0" err="1" smtClean="0"/>
              <a:t>יאוש</a:t>
            </a:r>
            <a:r>
              <a:rPr lang="he-IL" dirty="0" smtClean="0"/>
              <a:t>. </a:t>
            </a:r>
          </a:p>
          <a:p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דכי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אתא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לידיה</a:t>
            </a:r>
            <a:r>
              <a:rPr lang="he-IL" dirty="0" smtClean="0"/>
              <a:t>,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באיסורא</a:t>
            </a:r>
            <a:r>
              <a:rPr lang="he-IL" dirty="0" smtClean="0"/>
              <a:t> הוא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דאתא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לידיה</a:t>
            </a:r>
            <a:r>
              <a:rPr lang="he-IL" dirty="0" smtClean="0"/>
              <a:t>. </a:t>
            </a:r>
          </a:p>
          <a:p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דלכי</a:t>
            </a:r>
            <a:r>
              <a:rPr lang="he-IL" dirty="0" smtClean="0"/>
              <a:t> ידע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דנפל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מיניה</a:t>
            </a:r>
            <a:r>
              <a:rPr lang="he-IL" dirty="0" smtClean="0"/>
              <a:t> לא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מיאש</a:t>
            </a:r>
            <a:r>
              <a:rPr lang="he-IL" dirty="0" smtClean="0"/>
              <a:t>. </a:t>
            </a:r>
          </a:p>
          <a:p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מימר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 אמר</a:t>
            </a:r>
            <a:r>
              <a:rPr lang="he-IL" dirty="0" smtClean="0"/>
              <a:t>: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סימנא</a:t>
            </a:r>
            <a:r>
              <a:rPr lang="he-IL" dirty="0" smtClean="0"/>
              <a:t>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אית</a:t>
            </a:r>
            <a:r>
              <a:rPr lang="he-IL" dirty="0" smtClean="0"/>
              <a:t> לי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בגויה</a:t>
            </a:r>
            <a:r>
              <a:rPr lang="he-IL" dirty="0" smtClean="0"/>
              <a:t>,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יהבנא</a:t>
            </a:r>
            <a:r>
              <a:rPr lang="he-IL" dirty="0" smtClean="0"/>
              <a:t>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סימנא</a:t>
            </a:r>
            <a:r>
              <a:rPr lang="he-IL" dirty="0" smtClean="0"/>
              <a:t>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ושקילנא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ליה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35332"/>
            <a:ext cx="7200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8 - 2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8935" y="4159319"/>
            <a:ext cx="5431537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בדבר שיש בו סימן,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כל העולם* לא חולקים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שלא נחשב</a:t>
            </a:r>
            <a:r>
              <a:rPr lang="he-IL" dirty="0" smtClean="0"/>
              <a:t> </a:t>
            </a:r>
            <a:r>
              <a:rPr lang="he-IL" dirty="0" err="1" smtClean="0"/>
              <a:t>יאוש</a:t>
            </a:r>
            <a:r>
              <a:rPr lang="he-IL" dirty="0" smtClean="0"/>
              <a:t>. ואף על גב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ששמענו</a:t>
            </a:r>
            <a:r>
              <a:rPr lang="he-IL" dirty="0" smtClean="0">
                <a:uFill>
                  <a:solidFill>
                    <a:srgbClr val="00B050"/>
                  </a:solidFill>
                </a:uFill>
              </a:rPr>
              <a:t> [את המאבד]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שמתייאש</a:t>
            </a:r>
            <a:r>
              <a:rPr lang="he-IL" dirty="0" smtClean="0"/>
              <a:t> לסוף,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לא נחשב</a:t>
            </a:r>
            <a:r>
              <a:rPr lang="he-IL" dirty="0" smtClean="0"/>
              <a:t> </a:t>
            </a:r>
            <a:r>
              <a:rPr lang="he-IL" dirty="0" err="1" smtClean="0"/>
              <a:t>יאוש</a:t>
            </a:r>
            <a:r>
              <a:rPr lang="he-IL" dirty="0" smtClean="0"/>
              <a:t>. </a:t>
            </a:r>
          </a:p>
          <a:p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שכאשר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בא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לידיו</a:t>
            </a:r>
            <a:r>
              <a:rPr lang="he-IL" dirty="0" smtClean="0">
                <a:uFill>
                  <a:solidFill>
                    <a:srgbClr val="00B050"/>
                  </a:solidFill>
                </a:uFill>
              </a:rPr>
              <a:t> [של המוצא]</a:t>
            </a:r>
            <a:r>
              <a:rPr lang="he-IL" dirty="0" smtClean="0"/>
              <a:t>,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באיסור</a:t>
            </a:r>
            <a:r>
              <a:rPr lang="he-IL" dirty="0" smtClean="0"/>
              <a:t> הוא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שבא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לידיו</a:t>
            </a:r>
            <a:r>
              <a:rPr lang="he-IL" dirty="0" smtClean="0"/>
              <a:t>.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שכאשר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ידע</a:t>
            </a:r>
            <a:r>
              <a:rPr lang="he-IL" dirty="0" smtClean="0"/>
              <a:t> [המאבד]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שנפל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ממנו</a:t>
            </a:r>
            <a:r>
              <a:rPr lang="he-IL" dirty="0" smtClean="0"/>
              <a:t> לא </a:t>
            </a:r>
            <a:r>
              <a:rPr lang="he-IL" u="sng" dirty="0" err="1" smtClean="0">
                <a:uFill>
                  <a:solidFill>
                    <a:srgbClr val="00B050"/>
                  </a:solidFill>
                </a:uFill>
              </a:rPr>
              <a:t>יתיאש</a:t>
            </a:r>
            <a:r>
              <a:rPr lang="he-IL" dirty="0" smtClean="0"/>
              <a:t>. </a:t>
            </a:r>
          </a:p>
          <a:p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הוא [המאבד] יאמר</a:t>
            </a:r>
            <a:r>
              <a:rPr lang="he-IL" dirty="0" smtClean="0"/>
              <a:t>: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סימן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יש</a:t>
            </a:r>
            <a:r>
              <a:rPr lang="he-IL" dirty="0" smtClean="0"/>
              <a:t> לי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בו</a:t>
            </a:r>
            <a:r>
              <a:rPr lang="he-IL" dirty="0" smtClean="0"/>
              <a:t>,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אתן</a:t>
            </a:r>
            <a:r>
              <a:rPr lang="he-IL" dirty="0" smtClean="0"/>
              <a:t> את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הסימן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ואקח</a:t>
            </a:r>
            <a:r>
              <a:rPr lang="he-IL" dirty="0" smtClean="0"/>
              <a:t> </a:t>
            </a:r>
            <a:r>
              <a:rPr lang="he-IL" u="sng" dirty="0" smtClean="0">
                <a:uFill>
                  <a:solidFill>
                    <a:srgbClr val="00B050"/>
                  </a:solidFill>
                </a:uFill>
              </a:rPr>
              <a:t>אותו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8158111" y="1412776"/>
            <a:ext cx="6623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גמרא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8100392" y="3789040"/>
            <a:ext cx="7377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תרגום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667259" y="4159319"/>
            <a:ext cx="239257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*כל העולם – כל החולקים במחלוקת זו. במקרה שלנו – </a:t>
            </a:r>
            <a:r>
              <a:rPr lang="he-IL" dirty="0" err="1" smtClean="0"/>
              <a:t>אביי</a:t>
            </a:r>
            <a:r>
              <a:rPr lang="he-IL" dirty="0" smtClean="0"/>
              <a:t> ורבא.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667259" y="1772816"/>
            <a:ext cx="2392574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העתיקו למחברתכם את המילים בארמית </a:t>
            </a:r>
          </a:p>
          <a:p>
            <a:r>
              <a:rPr lang="he-IL" dirty="0" smtClean="0"/>
              <a:t>ואת פירושם. סמנו את המילים שיש </a:t>
            </a:r>
          </a:p>
          <a:p>
            <a:r>
              <a:rPr lang="he-IL" dirty="0" smtClean="0"/>
              <a:t>בהם דמיון בין עברית לארמית.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נקודות ההסכמה – זוטו של ים</a:t>
            </a:r>
            <a:endParaRPr lang="he-IL" u="dotted" dirty="0"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1772816"/>
            <a:ext cx="4104456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200" dirty="0" smtClean="0"/>
              <a:t>בזוטו של ים ובשלוליתו של נהר - </a:t>
            </a:r>
            <a:r>
              <a:rPr lang="he-IL" sz="2200" u="sng" dirty="0" smtClean="0">
                <a:uFill>
                  <a:solidFill>
                    <a:srgbClr val="00B050"/>
                  </a:solidFill>
                </a:uFill>
              </a:rPr>
              <a:t>אע"ג</a:t>
            </a:r>
            <a:r>
              <a:rPr lang="he-IL" sz="2200" dirty="0" smtClean="0"/>
              <a:t> </a:t>
            </a:r>
            <a:r>
              <a:rPr lang="he-IL" sz="2200" u="sng" dirty="0" smtClean="0">
                <a:uFill>
                  <a:solidFill>
                    <a:srgbClr val="00B050"/>
                  </a:solidFill>
                </a:uFill>
              </a:rPr>
              <a:t>דאית</a:t>
            </a:r>
            <a:r>
              <a:rPr lang="he-IL" sz="2200" dirty="0" smtClean="0"/>
              <a:t> </a:t>
            </a:r>
            <a:r>
              <a:rPr lang="he-IL" sz="2200" u="sng" dirty="0" smtClean="0">
                <a:uFill>
                  <a:solidFill>
                    <a:srgbClr val="00B050"/>
                  </a:solidFill>
                </a:uFill>
              </a:rPr>
              <a:t>ביה</a:t>
            </a:r>
            <a:r>
              <a:rPr lang="he-IL" sz="2200" dirty="0" smtClean="0"/>
              <a:t> סימן, </a:t>
            </a:r>
            <a:r>
              <a:rPr lang="he-IL" sz="2200" u="sng" dirty="0" smtClean="0">
                <a:uFill>
                  <a:solidFill>
                    <a:srgbClr val="00B050"/>
                  </a:solidFill>
                </a:uFill>
              </a:rPr>
              <a:t>רחמנא</a:t>
            </a:r>
            <a:r>
              <a:rPr lang="he-IL" sz="2200" dirty="0" smtClean="0"/>
              <a:t> </a:t>
            </a:r>
            <a:r>
              <a:rPr lang="he-IL" sz="2200" u="sng" dirty="0" smtClean="0">
                <a:uFill>
                  <a:solidFill>
                    <a:srgbClr val="00B050"/>
                  </a:solidFill>
                </a:uFill>
              </a:rPr>
              <a:t>שרייה.</a:t>
            </a:r>
            <a:r>
              <a:rPr lang="he-IL" sz="2200" dirty="0" smtClean="0"/>
              <a:t> </a:t>
            </a:r>
          </a:p>
          <a:p>
            <a:endParaRPr lang="he-IL" sz="2200" u="sng" dirty="0" smtClean="0">
              <a:uFill>
                <a:solidFill>
                  <a:srgbClr val="00B050"/>
                </a:solidFill>
              </a:uFill>
            </a:endParaRPr>
          </a:p>
          <a:p>
            <a:r>
              <a:rPr lang="he-IL" sz="2200" u="sng" dirty="0" err="1" smtClean="0">
                <a:uFill>
                  <a:solidFill>
                    <a:srgbClr val="00B050"/>
                  </a:solidFill>
                </a:uFill>
              </a:rPr>
              <a:t>כדבעינן</a:t>
            </a:r>
            <a:r>
              <a:rPr lang="he-IL" sz="2200" dirty="0" smtClean="0"/>
              <a:t> </a:t>
            </a:r>
            <a:r>
              <a:rPr lang="he-IL" sz="2200" u="sng" dirty="0" err="1" smtClean="0">
                <a:uFill>
                  <a:solidFill>
                    <a:srgbClr val="00B050"/>
                  </a:solidFill>
                </a:uFill>
              </a:rPr>
              <a:t>למימר</a:t>
            </a:r>
            <a:r>
              <a:rPr lang="he-IL" sz="2200" dirty="0" smtClean="0"/>
              <a:t> </a:t>
            </a:r>
            <a:r>
              <a:rPr lang="he-IL" sz="2200" u="sng" dirty="0" smtClean="0">
                <a:uFill>
                  <a:solidFill>
                    <a:srgbClr val="00B050"/>
                  </a:solidFill>
                </a:uFill>
              </a:rPr>
              <a:t>לקמן.</a:t>
            </a:r>
            <a:endParaRPr lang="he-IL" sz="2200" u="sng" dirty="0">
              <a:uFill>
                <a:solidFill>
                  <a:srgbClr val="00B050"/>
                </a:solidFill>
              </a:u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35332"/>
            <a:ext cx="9361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10 - 8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772816"/>
            <a:ext cx="3910984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200" dirty="0"/>
              <a:t>בזוטו של ים* ובשלוליתו של נהר –</a:t>
            </a:r>
            <a:endParaRPr lang="en-US" sz="2200" dirty="0"/>
          </a:p>
          <a:p>
            <a:r>
              <a:rPr lang="he-IL" sz="2200" dirty="0"/>
              <a:t> </a:t>
            </a:r>
            <a:r>
              <a:rPr lang="he-IL" sz="2200" u="sng" dirty="0">
                <a:uFill>
                  <a:solidFill>
                    <a:srgbClr val="00B050"/>
                  </a:solidFill>
                </a:uFill>
              </a:rPr>
              <a:t>אף על </a:t>
            </a:r>
            <a:r>
              <a:rPr lang="he-IL" sz="2200" u="sng" dirty="0" smtClean="0">
                <a:uFill>
                  <a:solidFill>
                    <a:srgbClr val="00B050"/>
                  </a:solidFill>
                </a:uFill>
              </a:rPr>
              <a:t>גב</a:t>
            </a:r>
            <a:r>
              <a:rPr lang="he-IL" sz="2200" dirty="0" smtClean="0"/>
              <a:t> </a:t>
            </a:r>
            <a:r>
              <a:rPr lang="he-IL" sz="2200" u="sng" dirty="0">
                <a:uFill>
                  <a:solidFill>
                    <a:srgbClr val="00B050"/>
                  </a:solidFill>
                </a:uFill>
              </a:rPr>
              <a:t>שיש</a:t>
            </a:r>
            <a:r>
              <a:rPr lang="he-IL" sz="2200" dirty="0"/>
              <a:t> </a:t>
            </a:r>
            <a:r>
              <a:rPr lang="he-IL" sz="2200" u="sng" dirty="0">
                <a:uFill>
                  <a:solidFill>
                    <a:srgbClr val="00B050"/>
                  </a:solidFill>
                </a:uFill>
              </a:rPr>
              <a:t>בו</a:t>
            </a:r>
            <a:r>
              <a:rPr lang="he-IL" sz="2200" dirty="0"/>
              <a:t> סימן, </a:t>
            </a:r>
            <a:r>
              <a:rPr lang="he-IL" sz="2200" u="sng" dirty="0">
                <a:uFill>
                  <a:solidFill>
                    <a:srgbClr val="00B050"/>
                  </a:solidFill>
                </a:uFill>
              </a:rPr>
              <a:t>התורה</a:t>
            </a:r>
            <a:r>
              <a:rPr lang="he-IL" sz="2200" dirty="0"/>
              <a:t> </a:t>
            </a:r>
            <a:r>
              <a:rPr lang="he-IL" sz="2200" u="sng" dirty="0">
                <a:uFill>
                  <a:solidFill>
                    <a:srgbClr val="00B050"/>
                  </a:solidFill>
                </a:uFill>
              </a:rPr>
              <a:t>התירה</a:t>
            </a:r>
            <a:r>
              <a:rPr lang="he-IL" sz="2200" dirty="0"/>
              <a:t> </a:t>
            </a:r>
            <a:r>
              <a:rPr lang="he-IL" sz="2200" dirty="0" smtClean="0"/>
              <a:t>[לקחת].</a:t>
            </a:r>
            <a:endParaRPr lang="en-US" sz="2200" dirty="0"/>
          </a:p>
          <a:p>
            <a:r>
              <a:rPr lang="he-IL" sz="2200" u="sng" dirty="0">
                <a:uFill>
                  <a:solidFill>
                    <a:srgbClr val="00B050"/>
                  </a:solidFill>
                </a:uFill>
              </a:rPr>
              <a:t>כמ</a:t>
            </a:r>
            <a:r>
              <a:rPr lang="he-IL" sz="2200" u="sng" dirty="0" smtClean="0">
                <a:uFill>
                  <a:solidFill>
                    <a:srgbClr val="00B050"/>
                  </a:solidFill>
                </a:uFill>
              </a:rPr>
              <a:t>ו</a:t>
            </a:r>
            <a:r>
              <a:rPr lang="he-IL" sz="2200" u="sng" dirty="0">
                <a:uFill>
                  <a:solidFill>
                    <a:srgbClr val="00B050"/>
                  </a:solidFill>
                </a:uFill>
              </a:rPr>
              <a:t> שנרצה</a:t>
            </a:r>
            <a:r>
              <a:rPr lang="he-IL" sz="2200" dirty="0"/>
              <a:t> </a:t>
            </a:r>
            <a:r>
              <a:rPr lang="he-IL" sz="2200" u="sng" dirty="0">
                <a:uFill>
                  <a:solidFill>
                    <a:srgbClr val="00B050"/>
                  </a:solidFill>
                </a:uFill>
              </a:rPr>
              <a:t>לומר</a:t>
            </a:r>
            <a:r>
              <a:rPr lang="he-IL" sz="2200" dirty="0"/>
              <a:t> </a:t>
            </a:r>
            <a:r>
              <a:rPr lang="he-IL" sz="2200" u="sng" dirty="0">
                <a:uFill>
                  <a:solidFill>
                    <a:srgbClr val="00B050"/>
                  </a:solidFill>
                </a:uFill>
              </a:rPr>
              <a:t>בהמשך</a:t>
            </a:r>
            <a:r>
              <a:rPr lang="he-IL" sz="2200" dirty="0"/>
              <a:t>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340768"/>
            <a:ext cx="6623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גמרא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480435" y="1340768"/>
            <a:ext cx="7377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תרגום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3717032"/>
            <a:ext cx="367240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*זוטו של ים – עיינו </a:t>
            </a:r>
            <a:r>
              <a:rPr lang="he-IL" dirty="0" err="1" smtClean="0"/>
              <a:t>ברשי</a:t>
            </a:r>
            <a:r>
              <a:rPr lang="he-IL" dirty="0" smtClean="0"/>
              <a:t> וכתבו את ההסבר של מושג זה.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5148064" y="3717032"/>
            <a:ext cx="381386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העתיקו למחברתכם את המילים בארמית </a:t>
            </a:r>
          </a:p>
          <a:p>
            <a:r>
              <a:rPr lang="he-IL" dirty="0" smtClean="0"/>
              <a:t>ואת פירושם. סמנו את המילים שיש </a:t>
            </a:r>
          </a:p>
          <a:p>
            <a:r>
              <a:rPr lang="he-IL" dirty="0" smtClean="0"/>
              <a:t>בהם דמיון בין עברית לארמית.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125"/>
            <a:ext cx="8352928" cy="66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74211" y="332656"/>
            <a:ext cx="378821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אבי איבד חפץ עם סימן </a:t>
            </a:r>
            <a:r>
              <a:rPr lang="he-IL" b="1" u="sng" dirty="0" smtClean="0"/>
              <a:t>בים</a:t>
            </a:r>
            <a:r>
              <a:rPr lang="he-IL" dirty="0" smtClean="0"/>
              <a:t>.</a:t>
            </a:r>
          </a:p>
          <a:p>
            <a:r>
              <a:rPr lang="he-IL" dirty="0" smtClean="0"/>
              <a:t>כתבו </a:t>
            </a:r>
            <a:r>
              <a:rPr lang="he-IL" dirty="0" smtClean="0"/>
              <a:t>במחברתכם את </a:t>
            </a:r>
            <a:r>
              <a:rPr lang="he-IL" dirty="0" smtClean="0"/>
              <a:t>מחשבותיו של אבי.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7664" y="6309320"/>
            <a:ext cx="652935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he-IL" dirty="0" smtClean="0"/>
              <a:t>"זוטו של ים" הינו מקרה יוצא דופן שנלמד עליו בהרחבה בהמשך הסוגיה.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חזרה על נקודת המחלוקת והטעמים</a:t>
            </a:r>
            <a:endParaRPr lang="he-IL" u="dotted" dirty="0"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676" y="1782027"/>
            <a:ext cx="702078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כי פליגי</a:t>
            </a:r>
            <a:r>
              <a:rPr lang="he-IL" sz="2000" dirty="0" smtClean="0"/>
              <a:t> בדבר שאין בו סימן – </a:t>
            </a:r>
          </a:p>
          <a:p>
            <a:r>
              <a:rPr lang="he-IL" sz="2000" dirty="0" err="1" smtClean="0"/>
              <a:t>אביי</a:t>
            </a:r>
            <a:r>
              <a:rPr lang="he-IL" sz="2000" dirty="0" smtClean="0"/>
              <a:t> אמר: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לא הוי</a:t>
            </a:r>
            <a:r>
              <a:rPr lang="he-IL" sz="2000" dirty="0" smtClean="0"/>
              <a:t> </a:t>
            </a:r>
            <a:r>
              <a:rPr lang="he-IL" sz="2000" dirty="0" err="1" smtClean="0"/>
              <a:t>יאוש</a:t>
            </a:r>
            <a:r>
              <a:rPr lang="he-IL" sz="2000" dirty="0" smtClean="0"/>
              <a:t>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דהא</a:t>
            </a:r>
            <a:r>
              <a:rPr lang="he-IL" sz="2000" dirty="0" smtClean="0"/>
              <a:t> לא ידע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דנפל</a:t>
            </a:r>
            <a:r>
              <a:rPr lang="he-IL" sz="2000" dirty="0" smtClean="0"/>
              <a:t>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מיניה</a:t>
            </a:r>
            <a:r>
              <a:rPr lang="he-IL" sz="2000" dirty="0" smtClean="0"/>
              <a:t>. </a:t>
            </a:r>
          </a:p>
          <a:p>
            <a:r>
              <a:rPr lang="he-IL" sz="2000" dirty="0" smtClean="0"/>
              <a:t>רבא אמר: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הוי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יאוש</a:t>
            </a:r>
            <a:r>
              <a:rPr lang="he-IL" sz="2000" dirty="0" smtClean="0"/>
              <a:t> -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דלכי</a:t>
            </a:r>
            <a:r>
              <a:rPr lang="he-IL" sz="2000" dirty="0" smtClean="0"/>
              <a:t> ידע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דנפל</a:t>
            </a:r>
            <a:r>
              <a:rPr lang="he-IL" sz="2000" dirty="0" smtClean="0"/>
              <a:t>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מיניה</a:t>
            </a:r>
            <a:r>
              <a:rPr lang="he-IL" sz="2000" dirty="0" smtClean="0"/>
              <a:t>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מיאש</a:t>
            </a:r>
            <a:r>
              <a:rPr lang="he-IL" sz="2000" dirty="0" smtClean="0"/>
              <a:t>. </a:t>
            </a:r>
          </a:p>
          <a:p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מימר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 אמר</a:t>
            </a:r>
            <a:r>
              <a:rPr lang="he-IL" sz="2000" dirty="0" smtClean="0"/>
              <a:t>: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סימנא</a:t>
            </a:r>
            <a:r>
              <a:rPr lang="he-IL" sz="2000" dirty="0" smtClean="0"/>
              <a:t>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לית</a:t>
            </a:r>
            <a:r>
              <a:rPr lang="he-IL" sz="2000" dirty="0" smtClean="0"/>
              <a:t> לי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בגויה</a:t>
            </a:r>
            <a:r>
              <a:rPr lang="he-IL" sz="2000" dirty="0" smtClean="0"/>
              <a:t>.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מהשתא</a:t>
            </a:r>
            <a:r>
              <a:rPr lang="he-IL" sz="2000" dirty="0" smtClean="0"/>
              <a:t> הוא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דמיאש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35332"/>
            <a:ext cx="93610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14 - 10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9936" y="4481825"/>
            <a:ext cx="704652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הרי הם חולקים</a:t>
            </a:r>
            <a:r>
              <a:rPr lang="he-IL" sz="2000" dirty="0" smtClean="0"/>
              <a:t> בדבר שאין בו סימן – </a:t>
            </a:r>
          </a:p>
          <a:p>
            <a:r>
              <a:rPr lang="he-IL" sz="2000" dirty="0" err="1" smtClean="0"/>
              <a:t>אביי</a:t>
            </a:r>
            <a:r>
              <a:rPr lang="he-IL" sz="2000" dirty="0" smtClean="0"/>
              <a:t> אמר: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לא נחשב</a:t>
            </a:r>
            <a:r>
              <a:rPr lang="he-IL" sz="2000" dirty="0" smtClean="0"/>
              <a:t> </a:t>
            </a:r>
            <a:r>
              <a:rPr lang="he-IL" sz="2000" dirty="0" err="1" smtClean="0"/>
              <a:t>יאוש</a:t>
            </a:r>
            <a:r>
              <a:rPr lang="he-IL" sz="2000" dirty="0" smtClean="0"/>
              <a:t>.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שהרי</a:t>
            </a:r>
            <a:r>
              <a:rPr lang="he-IL" sz="2000" dirty="0" smtClean="0"/>
              <a:t> [המאבד] לא ידע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שנפל</a:t>
            </a:r>
            <a:r>
              <a:rPr lang="he-IL" sz="2000" dirty="0" smtClean="0"/>
              <a:t>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ממנו</a:t>
            </a:r>
            <a:r>
              <a:rPr lang="he-IL" sz="2000" dirty="0" smtClean="0"/>
              <a:t>. </a:t>
            </a:r>
          </a:p>
          <a:p>
            <a:r>
              <a:rPr lang="he-IL" sz="2000" dirty="0" smtClean="0"/>
              <a:t>רבא אמר: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נחשב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יאוש</a:t>
            </a:r>
            <a:r>
              <a:rPr lang="he-IL" sz="2000" dirty="0" smtClean="0"/>
              <a:t>.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שכאשר</a:t>
            </a:r>
            <a:r>
              <a:rPr lang="he-IL" sz="2000" dirty="0" smtClean="0">
                <a:uFill>
                  <a:solidFill>
                    <a:srgbClr val="00B050"/>
                  </a:solidFill>
                </a:uFill>
              </a:rPr>
              <a:t> [המאבד]</a:t>
            </a:r>
            <a:r>
              <a:rPr lang="he-IL" sz="2000" dirty="0" smtClean="0"/>
              <a:t> ידע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שנפל</a:t>
            </a:r>
            <a:r>
              <a:rPr lang="he-IL" sz="2000" dirty="0" smtClean="0"/>
              <a:t>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ממנו</a:t>
            </a:r>
            <a:r>
              <a:rPr lang="he-IL" sz="2000" dirty="0" smtClean="0"/>
              <a:t>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יתייאש</a:t>
            </a:r>
            <a:r>
              <a:rPr lang="he-IL" sz="2000" dirty="0" smtClean="0"/>
              <a:t>. 	</a:t>
            </a:r>
          </a:p>
          <a:p>
            <a:r>
              <a:rPr lang="he-IL" sz="2000" dirty="0" smtClean="0">
                <a:uFill>
                  <a:solidFill>
                    <a:srgbClr val="00B050"/>
                  </a:solidFill>
                </a:uFill>
              </a:rPr>
              <a:t>	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הוא יאמר</a:t>
            </a:r>
            <a:r>
              <a:rPr lang="he-IL" sz="2000" dirty="0" smtClean="0"/>
              <a:t>: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סימן</a:t>
            </a:r>
            <a:r>
              <a:rPr lang="he-IL" sz="2000" dirty="0" smtClean="0"/>
              <a:t>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אין</a:t>
            </a:r>
            <a:r>
              <a:rPr lang="he-IL" sz="2000" dirty="0" smtClean="0"/>
              <a:t> לי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בו</a:t>
            </a:r>
            <a:r>
              <a:rPr lang="he-IL" sz="2000" dirty="0" smtClean="0"/>
              <a:t>. </a:t>
            </a:r>
            <a:r>
              <a:rPr lang="he-IL" sz="2000" dirty="0" smtClean="0"/>
              <a:t>[</a:t>
            </a:r>
            <a:r>
              <a:rPr lang="he-IL" sz="2000" dirty="0" smtClean="0">
                <a:uFill>
                  <a:solidFill>
                    <a:srgbClr val="00B050"/>
                  </a:solidFill>
                </a:uFill>
              </a:rPr>
              <a:t>כבר] </a:t>
            </a:r>
            <a:r>
              <a:rPr lang="he-IL" sz="2000" u="sng" dirty="0" smtClean="0">
                <a:uFill>
                  <a:solidFill>
                    <a:srgbClr val="00B050"/>
                  </a:solidFill>
                </a:uFill>
              </a:rPr>
              <a:t>מעכשיו</a:t>
            </a:r>
            <a:r>
              <a:rPr lang="he-IL" sz="2000" dirty="0" smtClean="0"/>
              <a:t> הוא </a:t>
            </a:r>
            <a:r>
              <a:rPr lang="he-IL" sz="2000" u="sng" dirty="0" err="1" smtClean="0">
                <a:uFill>
                  <a:solidFill>
                    <a:srgbClr val="00B050"/>
                  </a:solidFill>
                </a:uFill>
              </a:rPr>
              <a:t>מתיאש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014095" y="1340768"/>
            <a:ext cx="6623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גמרא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7938754" y="4049777"/>
            <a:ext cx="7377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תרגום</a:t>
            </a:r>
            <a:endParaRPr lang="he-IL" dirty="0"/>
          </a:p>
        </p:txBody>
      </p:sp>
      <p:sp>
        <p:nvSpPr>
          <p:cNvPr id="20" name="TextBox 19"/>
          <p:cNvSpPr txBox="1"/>
          <p:nvPr/>
        </p:nvSpPr>
        <p:spPr>
          <a:xfrm>
            <a:off x="4427984" y="6021288"/>
            <a:ext cx="424847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העתיקו למחברתכם את המילים בארמית </a:t>
            </a:r>
          </a:p>
          <a:p>
            <a:r>
              <a:rPr lang="he-IL" dirty="0" smtClean="0"/>
              <a:t>ואת פירושם. </a:t>
            </a:r>
            <a:r>
              <a:rPr lang="he-IL" b="1" dirty="0" smtClean="0"/>
              <a:t>שימו לב למילים שכבר כתבתם.</a:t>
            </a:r>
            <a:endParaRPr lang="he-IL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0112" y="3212976"/>
            <a:ext cx="30963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he-IL" dirty="0" smtClean="0"/>
              <a:t>תרגמו את הקטע לפי המילים שכבר למדתם.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66187" cy="641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1955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9438"/>
                <a:gridCol w="3630081"/>
                <a:gridCol w="363008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מקרה 1</a:t>
                      </a:r>
                      <a:endParaRPr lang="he-I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דבר שיש בו סימן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אומרים</a:t>
                      </a:r>
                      <a:endParaRPr lang="he-I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כולי עלמא (</a:t>
                      </a:r>
                      <a:r>
                        <a:rPr lang="he-IL" sz="2000" dirty="0" err="1" smtClean="0"/>
                        <a:t>אביי</a:t>
                      </a:r>
                      <a:r>
                        <a:rPr lang="he-IL" sz="2000" baseline="0" dirty="0" smtClean="0"/>
                        <a:t> ורבא)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דין</a:t>
                      </a:r>
                      <a:endParaRPr lang="he-I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לא נחשב </a:t>
                      </a:r>
                      <a:r>
                        <a:rPr lang="he-IL" sz="2000" dirty="0" err="1" smtClean="0"/>
                        <a:t>יאוש</a:t>
                      </a:r>
                      <a:r>
                        <a:rPr lang="he-IL" sz="2000" dirty="0" smtClean="0"/>
                        <a:t> וחייב להכריז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טעם</a:t>
                      </a:r>
                      <a:endParaRPr lang="he-I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כי יש</a:t>
                      </a:r>
                      <a:r>
                        <a:rPr lang="he-IL" sz="2000" baseline="0" dirty="0" smtClean="0"/>
                        <a:t> בו סימן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סיכום המחלוקת באמצעות </a:t>
            </a:r>
            <a:r>
              <a:rPr lang="he-IL" dirty="0" err="1" smtClean="0"/>
              <a:t>כאמד"ט</a:t>
            </a:r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/>
        </p:nvGraphicFramePr>
        <p:xfrm>
          <a:off x="395536" y="4365104"/>
          <a:ext cx="8229600" cy="1955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69438"/>
                <a:gridCol w="3630081"/>
                <a:gridCol w="3630081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מקרה</a:t>
                      </a:r>
                      <a:r>
                        <a:rPr lang="he-IL" sz="2000" baseline="0" dirty="0" smtClean="0"/>
                        <a:t> 2</a:t>
                      </a:r>
                      <a:endParaRPr lang="he-I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זוטו</a:t>
                      </a:r>
                      <a:r>
                        <a:rPr lang="he-IL" sz="2000" baseline="0" dirty="0" smtClean="0"/>
                        <a:t> של ים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אומרים</a:t>
                      </a:r>
                      <a:endParaRPr lang="he-I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כולי עלמא (</a:t>
                      </a:r>
                      <a:r>
                        <a:rPr lang="he-IL" sz="2000" dirty="0" err="1" smtClean="0"/>
                        <a:t>אביי</a:t>
                      </a:r>
                      <a:r>
                        <a:rPr lang="he-IL" sz="2000" dirty="0" smtClean="0"/>
                        <a:t> ורבא)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דין</a:t>
                      </a:r>
                      <a:endParaRPr lang="he-I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נחשב </a:t>
                      </a:r>
                      <a:r>
                        <a:rPr lang="he-IL" sz="2000" dirty="0" err="1" smtClean="0"/>
                        <a:t>יאוש</a:t>
                      </a:r>
                      <a:r>
                        <a:rPr lang="he-IL" sz="2000" dirty="0" smtClean="0"/>
                        <a:t>, הרי אלו שלו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טעם</a:t>
                      </a:r>
                      <a:endParaRPr lang="he-IL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000" dirty="0" smtClean="0"/>
                        <a:t>התורה התירה לקחת את החפץ</a:t>
                      </a:r>
                      <a:endParaRPr lang="he-IL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251519" y="1481138"/>
          <a:ext cx="8435281" cy="3662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993667"/>
                <a:gridCol w="3720807"/>
                <a:gridCol w="372080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מקרה 3</a:t>
                      </a:r>
                      <a:endParaRPr lang="he-IL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דבר שאין בו סימן</a:t>
                      </a:r>
                      <a:endParaRPr lang="he-IL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אומר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err="1" smtClean="0"/>
                        <a:t>אביי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רבא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דין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לא נחשב </a:t>
                      </a:r>
                      <a:r>
                        <a:rPr lang="he-IL" sz="2400" dirty="0" err="1" smtClean="0"/>
                        <a:t>ליאוש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נחשב </a:t>
                      </a:r>
                      <a:r>
                        <a:rPr lang="he-IL" sz="2400" dirty="0" err="1" smtClean="0"/>
                        <a:t>יאוש</a:t>
                      </a:r>
                      <a:endParaRPr lang="he-IL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טעם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כי המאבד עוד לא ידע שנפל ממנו ועדיין לא התייאש.</a:t>
                      </a:r>
                      <a:endParaRPr lang="he-I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כי המאבד בוודאי </a:t>
                      </a:r>
                      <a:r>
                        <a:rPr lang="he-IL" sz="2400" dirty="0" err="1" smtClean="0"/>
                        <a:t>יתיאש</a:t>
                      </a:r>
                      <a:r>
                        <a:rPr lang="he-IL" sz="2400" dirty="0" smtClean="0"/>
                        <a:t> כשידע שהחפץ אבד. ולכן</a:t>
                      </a:r>
                      <a:r>
                        <a:rPr lang="he-IL" sz="2400" baseline="0" dirty="0" smtClean="0"/>
                        <a:t> כבר מעכשיו נחשב שהוא כבר התייאש</a:t>
                      </a:r>
                      <a:endParaRPr lang="he-IL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סיכום המחלוקת באמצעות </a:t>
            </a:r>
            <a:r>
              <a:rPr lang="he-IL" dirty="0" err="1" smtClean="0"/>
              <a:t>כאמד"ט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39404"/>
            <a:ext cx="8892480" cy="652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הסבירו את המושג "</a:t>
            </a:r>
            <a:r>
              <a:rPr lang="he-IL" dirty="0" err="1" smtClean="0"/>
              <a:t>יאוש</a:t>
            </a:r>
            <a:r>
              <a:rPr lang="he-IL" dirty="0" smtClean="0"/>
              <a:t> שלא מדעת".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כתבו את דעתו של </a:t>
            </a:r>
            <a:r>
              <a:rPr lang="he-IL" dirty="0" err="1" smtClean="0"/>
              <a:t>אביי</a:t>
            </a:r>
            <a:r>
              <a:rPr lang="he-IL" dirty="0" smtClean="0"/>
              <a:t> ואת דעתו רבא במקרה זה. כתבו טעם לכל דעה.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באיזה מקרה </a:t>
            </a:r>
            <a:r>
              <a:rPr lang="he-IL" dirty="0" err="1" smtClean="0"/>
              <a:t>אביי</a:t>
            </a:r>
            <a:r>
              <a:rPr lang="he-IL" dirty="0" smtClean="0"/>
              <a:t> ורבא מסכימים שאין </a:t>
            </a:r>
            <a:r>
              <a:rPr lang="he-IL" dirty="0" err="1" smtClean="0"/>
              <a:t>יאוש</a:t>
            </a:r>
            <a:r>
              <a:rPr lang="he-IL" dirty="0" smtClean="0"/>
              <a:t>? הסבירו מדוע.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באיזה מקרה </a:t>
            </a:r>
            <a:r>
              <a:rPr lang="he-IL" dirty="0" err="1" smtClean="0"/>
              <a:t>אביי</a:t>
            </a:r>
            <a:r>
              <a:rPr lang="he-IL" dirty="0" smtClean="0"/>
              <a:t> ורבא מסכימים שאינו צריך להכריז? הסבירו מקרה זה בלשונכם.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מה מסמן התמרור בגמרא – "איתמר"?</a:t>
            </a:r>
          </a:p>
          <a:p>
            <a:pPr marL="624078" indent="-514350">
              <a:buFont typeface="+mj-lt"/>
              <a:buAutoNum type="arabicPeriod"/>
            </a:pPr>
            <a:r>
              <a:rPr lang="he-IL" dirty="0" smtClean="0"/>
              <a:t>תרגמו: לא הוי, </a:t>
            </a:r>
            <a:r>
              <a:rPr lang="he-IL" dirty="0" err="1" smtClean="0"/>
              <a:t>כוליה</a:t>
            </a:r>
            <a:r>
              <a:rPr lang="he-IL" dirty="0" smtClean="0"/>
              <a:t> עלמא, פליגי, </a:t>
            </a:r>
            <a:r>
              <a:rPr lang="he-IL" dirty="0" err="1" smtClean="0"/>
              <a:t>סימנא</a:t>
            </a:r>
            <a:r>
              <a:rPr lang="he-IL" dirty="0" smtClean="0"/>
              <a:t>, </a:t>
            </a:r>
            <a:r>
              <a:rPr lang="he-IL" dirty="0" err="1" smtClean="0"/>
              <a:t>אית</a:t>
            </a:r>
            <a:r>
              <a:rPr lang="he-IL" dirty="0" smtClean="0"/>
              <a:t>, לית, </a:t>
            </a:r>
            <a:r>
              <a:rPr lang="he-IL" dirty="0" err="1" smtClean="0"/>
              <a:t>אתא</a:t>
            </a:r>
            <a:r>
              <a:rPr lang="he-IL" dirty="0" smtClean="0"/>
              <a:t>, שקיל, </a:t>
            </a:r>
            <a:r>
              <a:rPr lang="he-IL" dirty="0" err="1" smtClean="0"/>
              <a:t>יהבנא</a:t>
            </a:r>
            <a:r>
              <a:rPr lang="he-IL" dirty="0" smtClean="0"/>
              <a:t>, רחמנא, אע"ג.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שאלות סיכום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err="1" smtClean="0"/>
              <a:t>יאוש</a:t>
            </a:r>
            <a:r>
              <a:rPr lang="he-IL" dirty="0" smtClean="0"/>
              <a:t> שלא מדעת -</a:t>
            </a:r>
            <a:br>
              <a:rPr lang="he-IL" dirty="0" smtClean="0"/>
            </a:br>
            <a:r>
              <a:rPr lang="he-IL" dirty="0" smtClean="0"/>
              <a:t>סוף מצגת א'</a:t>
            </a:r>
            <a:endParaRPr lang="he-IL" dirty="0"/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פירוש המילה – נְאֵמַר.</a:t>
            </a:r>
          </a:p>
          <a:p>
            <a:r>
              <a:rPr lang="he-IL" dirty="0" smtClean="0"/>
              <a:t>פירוש </a:t>
            </a:r>
            <a:r>
              <a:rPr lang="he-IL" u="dbl" dirty="0" smtClean="0">
                <a:uFill>
                  <a:solidFill>
                    <a:srgbClr val="FF0000"/>
                  </a:solidFill>
                </a:uFill>
              </a:rPr>
              <a:t>התמרור</a:t>
            </a:r>
            <a:r>
              <a:rPr lang="he-IL" dirty="0" smtClean="0"/>
              <a:t> – פתיחה למחלוקת* בין אמוראים**.</a:t>
            </a:r>
          </a:p>
          <a:p>
            <a:r>
              <a:rPr lang="he-IL" dirty="0" smtClean="0"/>
              <a:t>סמנו בגמרא שלכם שני קוים מתחת למילה איתמר. (שני קוים מסמנים "תמרור" בגמרא)</a:t>
            </a:r>
          </a:p>
          <a:p>
            <a:endParaRPr lang="he-IL" dirty="0" smtClean="0"/>
          </a:p>
          <a:p>
            <a:endParaRPr lang="he-IL" dirty="0" smtClean="0"/>
          </a:p>
          <a:p>
            <a:r>
              <a:rPr lang="he-IL" dirty="0" smtClean="0"/>
              <a:t>*מחלוקת – אי הסכמה בין שני אנשים.</a:t>
            </a:r>
          </a:p>
          <a:p>
            <a:r>
              <a:rPr lang="he-IL" dirty="0" smtClean="0"/>
              <a:t>**אמוראים – חכמי הגמרא.</a:t>
            </a:r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400" dirty="0" smtClean="0">
                <a:uFill>
                  <a:solidFill>
                    <a:srgbClr val="FF0000"/>
                  </a:solidFill>
                </a:uFill>
              </a:rPr>
              <a:t>אִיתְמר</a:t>
            </a:r>
            <a:endParaRPr lang="he-IL" dirty="0"/>
          </a:p>
        </p:txBody>
      </p:sp>
      <p:pic>
        <p:nvPicPr>
          <p:cNvPr id="34822" name="Picture 6" descr="C:\Users\Moshe\AppData\Local\Microsoft\Windows\Temporary Internet Files\Content.IE5\AHKW7GBX\MC90044201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65104"/>
            <a:ext cx="2743200" cy="2743200"/>
          </a:xfrm>
          <a:prstGeom prst="rect">
            <a:avLst/>
          </a:prstGeom>
          <a:noFill/>
        </p:spPr>
      </p:pic>
      <p:pic>
        <p:nvPicPr>
          <p:cNvPr id="9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4664"/>
            <a:ext cx="288032" cy="312190"/>
          </a:xfrm>
          <a:prstGeom prst="rect">
            <a:avLst/>
          </a:prstGeom>
          <a:noFill/>
        </p:spPr>
      </p:pic>
      <p:sp>
        <p:nvSpPr>
          <p:cNvPr id="10" name="TextBox 9">
            <a:hlinkClick r:id="rId4" action="ppaction://hlinksldjump"/>
          </p:cNvPr>
          <p:cNvSpPr txBox="1"/>
          <p:nvPr/>
        </p:nvSpPr>
        <p:spPr>
          <a:xfrm>
            <a:off x="179512" y="260649"/>
            <a:ext cx="2669506" cy="1110853"/>
          </a:xfrm>
          <a:prstGeom prst="bevel">
            <a:avLst>
              <a:gd name="adj" fmla="val 86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מילה זו הינה "תמרור".</a:t>
            </a:r>
          </a:p>
          <a:p>
            <a:pPr algn="ctr"/>
            <a:r>
              <a:rPr lang="he-IL" dirty="0" smtClean="0"/>
              <a:t>לתזכורת אודות תמרורים בגמרא לחצו כאן.</a:t>
            </a:r>
            <a:endParaRPr lang="he-IL" dirty="0"/>
          </a:p>
        </p:txBody>
      </p:sp>
      <p:pic>
        <p:nvPicPr>
          <p:cNvPr id="11" name="Picture 6" descr="http://www.nehiga.co.il/media/57834/%D7%94%D7%99%D7%A6%D7%9E%D7%93-%D7%9C%D7%99%D7%9E%D7%99%D7%9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1152128" cy="976278"/>
          </a:xfrm>
          <a:prstGeom prst="rect">
            <a:avLst/>
          </a:prstGeom>
          <a:noFill/>
        </p:spPr>
      </p:pic>
      <p:sp>
        <p:nvSpPr>
          <p:cNvPr id="12" name="חץ ימינה 11">
            <a:hlinkClick r:id="rId6" action="ppaction://hlinksldjump"/>
          </p:cNvPr>
          <p:cNvSpPr/>
          <p:nvPr/>
        </p:nvSpPr>
        <p:spPr>
          <a:xfrm>
            <a:off x="7380312" y="6165304"/>
            <a:ext cx="1584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חזור</a:t>
            </a:r>
            <a:endParaRPr lang="he-IL" dirty="0"/>
          </a:p>
        </p:txBody>
      </p:sp>
      <p:pic>
        <p:nvPicPr>
          <p:cNvPr id="13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6456" y="5805264"/>
            <a:ext cx="288032" cy="31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כמו שבכביש התמרורים עוזרים לנו לדעת מה הולך לקרות בהמשך הכביש, כך גם בגמרא.</a:t>
            </a:r>
          </a:p>
          <a:p>
            <a:r>
              <a:rPr lang="he-IL" dirty="0" smtClean="0"/>
              <a:t>תמרורים בגמרא הן מילות מפתח המגלות לנו מה הולך לקרות בהמשך הגמרא.</a:t>
            </a:r>
          </a:p>
          <a:p>
            <a:r>
              <a:rPr lang="he-IL" dirty="0" smtClean="0"/>
              <a:t>התמרור יכול לגלות לנו שעומדת להגיע שאלה, קושיה, סתירה, מחלוקת, הוכחה ועוד.</a:t>
            </a:r>
          </a:p>
          <a:p>
            <a:r>
              <a:rPr lang="he-IL" dirty="0" smtClean="0"/>
              <a:t>כדאי מאוד לזכור את התמרורים כי הם חוזרים על עצמם בגמרא שוב ושוב.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"</a:t>
            </a:r>
            <a:r>
              <a:rPr lang="he-IL" u="dbl" dirty="0" smtClean="0">
                <a:uFill>
                  <a:solidFill>
                    <a:srgbClr val="FF0000"/>
                  </a:solidFill>
                </a:uFill>
              </a:rPr>
              <a:t>תמרורים</a:t>
            </a:r>
            <a:r>
              <a:rPr lang="he-IL" dirty="0" smtClean="0"/>
              <a:t>" בגמרא</a:t>
            </a:r>
            <a:endParaRPr lang="he-IL" dirty="0"/>
          </a:p>
        </p:txBody>
      </p:sp>
      <p:pic>
        <p:nvPicPr>
          <p:cNvPr id="35842" name="Picture 2" descr="http://www.orenohana.co.il/_/rsrc/1321027945492/home/lamed/faqs/%D7%A1%D7%99%D7%9E%D7%9F%20%D7%A9%D7%90%D7%9C%D7%94%20copy.png?height=200&amp;widt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5229200"/>
            <a:ext cx="1080120" cy="1080120"/>
          </a:xfrm>
          <a:prstGeom prst="rect">
            <a:avLst/>
          </a:prstGeom>
          <a:noFill/>
        </p:spPr>
      </p:pic>
      <p:pic>
        <p:nvPicPr>
          <p:cNvPr id="35844" name="Picture 4" descr="http://www.fun.mivzakon.co.il/pictures/pictures/20-11-2011%2009-37-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157192"/>
            <a:ext cx="1296144" cy="1138845"/>
          </a:xfrm>
          <a:prstGeom prst="rect">
            <a:avLst/>
          </a:prstGeom>
          <a:noFill/>
        </p:spPr>
      </p:pic>
      <p:pic>
        <p:nvPicPr>
          <p:cNvPr id="35846" name="Picture 6" descr="http://www.nehiga.co.il/media/57834/%D7%94%D7%99%D7%A6%D7%9E%D7%93-%D7%9C%D7%99%D7%9E%D7%99%D7%9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301208"/>
            <a:ext cx="1152128" cy="976278"/>
          </a:xfrm>
          <a:prstGeom prst="rect">
            <a:avLst/>
          </a:prstGeom>
          <a:noFill/>
        </p:spPr>
      </p:pic>
      <p:sp>
        <p:nvSpPr>
          <p:cNvPr id="7" name="חץ ימינה 6">
            <a:hlinkClick r:id="" action="ppaction://hlinkshowjump?jump=lastslideviewed"/>
          </p:cNvPr>
          <p:cNvSpPr/>
          <p:nvPr/>
        </p:nvSpPr>
        <p:spPr>
          <a:xfrm>
            <a:off x="7596336" y="6165304"/>
            <a:ext cx="136815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חזור</a:t>
            </a:r>
            <a:endParaRPr lang="he-IL" dirty="0"/>
          </a:p>
        </p:txBody>
      </p:sp>
      <p:pic>
        <p:nvPicPr>
          <p:cNvPr id="8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48464" y="5805264"/>
            <a:ext cx="288032" cy="312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אביי ורבא היו מגדולי האמוראים, חכמי התלמוד.</a:t>
            </a:r>
          </a:p>
          <a:p>
            <a:r>
              <a:rPr lang="he-IL" dirty="0" smtClean="0"/>
              <a:t>אביי ורבא למדו יחד תורה ויש להם הרבה מאוד מחלוקות בגמרא.</a:t>
            </a:r>
          </a:p>
          <a:p>
            <a:r>
              <a:rPr lang="he-IL" dirty="0" smtClean="0"/>
              <a:t>אביי היה יתום מאב ומאם. לפי אחד הפירושים שמו הוא ראשי תיבות של המילים מהפסוק: "</a:t>
            </a:r>
            <a:r>
              <a:rPr lang="he-IL" b="1" dirty="0" smtClean="0"/>
              <a:t>א</a:t>
            </a:r>
            <a:r>
              <a:rPr lang="he-IL" dirty="0" smtClean="0"/>
              <a:t>שר </a:t>
            </a:r>
            <a:r>
              <a:rPr lang="he-IL" b="1" dirty="0" smtClean="0"/>
              <a:t>ב</a:t>
            </a:r>
            <a:r>
              <a:rPr lang="he-IL" dirty="0" smtClean="0"/>
              <a:t>ך </a:t>
            </a:r>
            <a:r>
              <a:rPr lang="he-IL" b="1" dirty="0" smtClean="0"/>
              <a:t>י</a:t>
            </a:r>
            <a:r>
              <a:rPr lang="he-IL" dirty="0" smtClean="0"/>
              <a:t>רוחם </a:t>
            </a:r>
            <a:r>
              <a:rPr lang="he-IL" b="1" dirty="0" smtClean="0"/>
              <a:t>י</a:t>
            </a:r>
            <a:r>
              <a:rPr lang="he-IL" dirty="0" smtClean="0"/>
              <a:t>תום". אך שמו האמיתי היה נחמני.</a:t>
            </a:r>
          </a:p>
          <a:p>
            <a:r>
              <a:rPr lang="he-IL" dirty="0" smtClean="0"/>
              <a:t>רבא היה גאון עצום בתורה. הוא הפך להיות רב כבר בגיל ארבעים. בכל המחלוקות שלו עם אביי תמיד הלכה </a:t>
            </a:r>
            <a:r>
              <a:rPr lang="he-IL" dirty="0" err="1" smtClean="0"/>
              <a:t>כרבא</a:t>
            </a:r>
            <a:r>
              <a:rPr lang="he-IL" dirty="0" smtClean="0"/>
              <a:t> חוץ מ-6 מקרים.</a:t>
            </a:r>
          </a:p>
          <a:p>
            <a:endParaRPr lang="he-IL" dirty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אבָּיֵי ורַבָא</a:t>
            </a:r>
            <a:endParaRPr lang="he-IL" dirty="0"/>
          </a:p>
        </p:txBody>
      </p:sp>
      <p:sp>
        <p:nvSpPr>
          <p:cNvPr id="6" name="חץ ימינה 5">
            <a:hlinkClick r:id="" action="ppaction://hlinkshowjump?jump=lastslideviewed"/>
          </p:cNvPr>
          <p:cNvSpPr/>
          <p:nvPr/>
        </p:nvSpPr>
        <p:spPr>
          <a:xfrm>
            <a:off x="7380312" y="6165304"/>
            <a:ext cx="158417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חזור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 err="1" smtClean="0"/>
              <a:t>יאוש</a:t>
            </a:r>
            <a:r>
              <a:rPr lang="he-IL" sz="4000" dirty="0" smtClean="0"/>
              <a:t> שלא מדעת – הצגת המחלוקת</a:t>
            </a:r>
            <a:endParaRPr lang="he-IL" sz="400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בבא </a:t>
            </a:r>
            <a:r>
              <a:rPr lang="he-IL" sz="2400" dirty="0" err="1" smtClean="0"/>
              <a:t>מציעא</a:t>
            </a:r>
            <a:r>
              <a:rPr lang="he-IL" sz="2400" dirty="0" smtClean="0"/>
              <a:t> </a:t>
            </a:r>
            <a:r>
              <a:rPr lang="he-IL" sz="2400" dirty="0" err="1" smtClean="0"/>
              <a:t>כא</a:t>
            </a:r>
            <a:r>
              <a:rPr lang="he-IL" sz="2400" dirty="0" smtClean="0"/>
              <a:t> ע"א – </a:t>
            </a:r>
            <a:r>
              <a:rPr lang="he-IL" sz="2400" dirty="0" err="1" smtClean="0"/>
              <a:t>כא</a:t>
            </a:r>
            <a:r>
              <a:rPr lang="he-IL" sz="2400" dirty="0" smtClean="0"/>
              <a:t> ע"ב</a:t>
            </a:r>
            <a:endParaRPr lang="he-IL" sz="2400" dirty="0"/>
          </a:p>
        </p:txBody>
      </p:sp>
      <p:pic>
        <p:nvPicPr>
          <p:cNvPr id="20" name="Picture 2" descr="http://www.kikarhashabat.co.il/data/forum/att/ac/opva2ctd.jpg"/>
          <p:cNvPicPr>
            <a:picLocks noChangeAspect="1" noChangeArrowheads="1"/>
          </p:cNvPicPr>
          <p:nvPr/>
        </p:nvPicPr>
        <p:blipFill>
          <a:blip r:embed="rId3" cstate="print"/>
          <a:srcRect b="6323"/>
          <a:stretch>
            <a:fillRect/>
          </a:stretch>
        </p:blipFill>
        <p:spPr bwMode="auto">
          <a:xfrm>
            <a:off x="1115616" y="4005064"/>
            <a:ext cx="2448272" cy="2128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66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הסוגיה שלנו מתחילה</a:t>
            </a:r>
          </a:p>
          <a:p>
            <a:pPr>
              <a:buNone/>
            </a:pPr>
            <a:r>
              <a:rPr lang="he-IL" dirty="0" smtClean="0"/>
              <a:t>במילה "איתמר" בסוף</a:t>
            </a:r>
          </a:p>
          <a:p>
            <a:pPr>
              <a:buNone/>
            </a:pPr>
            <a:r>
              <a:rPr lang="he-IL" dirty="0" smtClean="0"/>
              <a:t>השורה אחרונה בעמוד.</a:t>
            </a:r>
          </a:p>
          <a:p>
            <a:endParaRPr lang="he-IL" dirty="0" smtClean="0"/>
          </a:p>
          <a:p>
            <a:r>
              <a:rPr lang="he-IL" dirty="0" smtClean="0"/>
              <a:t>המילה "</a:t>
            </a:r>
            <a:r>
              <a:rPr lang="he-IL" dirty="0" err="1" smtClean="0"/>
              <a:t>יאוש</a:t>
            </a:r>
            <a:r>
              <a:rPr lang="he-IL" dirty="0" smtClean="0"/>
              <a:t>" שמתחת</a:t>
            </a:r>
          </a:p>
          <a:p>
            <a:pPr>
              <a:buNone/>
            </a:pPr>
            <a:r>
              <a:rPr lang="he-IL" dirty="0" smtClean="0"/>
              <a:t>לשורה היא המילה</a:t>
            </a:r>
          </a:p>
          <a:p>
            <a:pPr>
              <a:buNone/>
            </a:pPr>
            <a:r>
              <a:rPr lang="he-IL" dirty="0" smtClean="0"/>
              <a:t>הראשונה שבעמוד הבא.</a:t>
            </a:r>
          </a:p>
          <a:p>
            <a:pPr>
              <a:buNone/>
            </a:pPr>
            <a:endParaRPr lang="he-IL" dirty="0" smtClean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758"/>
            <a:ext cx="4680520" cy="681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39654" y="1165582"/>
            <a:ext cx="1186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70080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10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7538" y="246533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15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1188" y="300330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20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1188" y="353910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25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4838" y="407765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30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1188" y="4621966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35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1188" y="515719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40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3058" y="5714786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45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6708" y="623789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50</a:t>
            </a:r>
            <a:endParaRPr lang="he-IL" sz="800" b="1" dirty="0">
              <a:solidFill>
                <a:srgbClr val="FF0000"/>
              </a:solidFill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 flipH="1">
            <a:off x="2483768" y="2492896"/>
            <a:ext cx="3024336" cy="38164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אליפסה 16"/>
          <p:cNvSpPr/>
          <p:nvPr/>
        </p:nvSpPr>
        <p:spPr>
          <a:xfrm>
            <a:off x="2195736" y="6271220"/>
            <a:ext cx="288032" cy="144016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מחבר חץ ישר 17"/>
          <p:cNvCxnSpPr/>
          <p:nvPr/>
        </p:nvCxnSpPr>
        <p:spPr>
          <a:xfrm flipH="1">
            <a:off x="2627784" y="4581128"/>
            <a:ext cx="2664296" cy="187220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אליפסה 19"/>
          <p:cNvSpPr/>
          <p:nvPr/>
        </p:nvSpPr>
        <p:spPr>
          <a:xfrm>
            <a:off x="2365152" y="6381328"/>
            <a:ext cx="288032" cy="14401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04" y="70021"/>
            <a:ext cx="4680520" cy="678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הִפכו את הדף לעמוד</a:t>
            </a:r>
          </a:p>
          <a:p>
            <a:pPr>
              <a:buNone/>
            </a:pPr>
            <a:r>
              <a:rPr lang="he-IL" dirty="0" smtClean="0"/>
              <a:t>הבא. (</a:t>
            </a:r>
            <a:r>
              <a:rPr lang="he-IL" dirty="0" err="1" smtClean="0"/>
              <a:t>כא</a:t>
            </a:r>
            <a:r>
              <a:rPr lang="he-IL" dirty="0" smtClean="0"/>
              <a:t> ע"ב)</a:t>
            </a:r>
          </a:p>
          <a:p>
            <a:r>
              <a:rPr lang="he-IL" dirty="0" smtClean="0"/>
              <a:t>הוסיפו מספרים</a:t>
            </a:r>
          </a:p>
          <a:p>
            <a:pPr>
              <a:buNone/>
            </a:pPr>
            <a:r>
              <a:rPr lang="he-IL" dirty="0" smtClean="0"/>
              <a:t>לשורות הגמרא</a:t>
            </a:r>
          </a:p>
          <a:p>
            <a:r>
              <a:rPr lang="he-IL" dirty="0" smtClean="0"/>
              <a:t>כל 5 שורות כתבו</a:t>
            </a:r>
          </a:p>
          <a:p>
            <a:pPr>
              <a:buNone/>
            </a:pPr>
            <a:r>
              <a:rPr lang="he-IL" dirty="0" smtClean="0"/>
              <a:t>את המספר של השורה.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הופכים דף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739654" y="1124744"/>
            <a:ext cx="11861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1603400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10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095336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15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590304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20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0238" y="3082240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25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3579946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30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07707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35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6588" y="4556308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40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0238" y="5060364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45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5555332"/>
            <a:ext cx="36004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" b="1" dirty="0" smtClean="0">
                <a:solidFill>
                  <a:srgbClr val="FF0000"/>
                </a:solidFill>
              </a:rPr>
              <a:t>50</a:t>
            </a:r>
            <a:endParaRPr lang="he-IL" sz="800" b="1" dirty="0">
              <a:solidFill>
                <a:srgbClr val="FF0000"/>
              </a:solidFill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4499992" y="116632"/>
            <a:ext cx="28803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1269058" y="37708"/>
            <a:ext cx="278605" cy="2606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הסבר מלבני 18"/>
          <p:cNvSpPr/>
          <p:nvPr/>
        </p:nvSpPr>
        <p:spPr>
          <a:xfrm>
            <a:off x="1187624" y="764704"/>
            <a:ext cx="2016224" cy="1152128"/>
          </a:xfrm>
          <a:prstGeom prst="wedgeRectCallout">
            <a:avLst>
              <a:gd name="adj1" fmla="val -37743"/>
              <a:gd name="adj2" fmla="val -8695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הידעת? בצד השני של הדף, בעמוד ב', לא מופיע מספר הדף ברוב הספרים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/>
              <a:t>מחלוקת </a:t>
            </a:r>
            <a:r>
              <a:rPr lang="he-IL" u="dotted" dirty="0" smtClean="0">
                <a:uFill>
                  <a:solidFill>
                    <a:srgbClr val="FFC000"/>
                  </a:solidFill>
                </a:uFill>
              </a:rPr>
              <a:t>אביי ורבא</a:t>
            </a:r>
            <a:endParaRPr lang="he-IL" u="dotted" dirty="0">
              <a:uFill>
                <a:solidFill>
                  <a:srgbClr val="FFC000"/>
                </a:solidFill>
              </a:u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072" y="1772816"/>
            <a:ext cx="326291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dbl" dirty="0" smtClean="0">
                <a:uFill>
                  <a:solidFill>
                    <a:srgbClr val="FF0000"/>
                  </a:solidFill>
                </a:uFill>
              </a:rPr>
              <a:t>אִיתְמר: </a:t>
            </a:r>
          </a:p>
          <a:p>
            <a:r>
              <a:rPr lang="he-IL" sz="2400" dirty="0" err="1" smtClean="0"/>
              <a:t>יאוש</a:t>
            </a:r>
            <a:r>
              <a:rPr lang="he-IL" sz="2400" dirty="0" smtClean="0"/>
              <a:t> שלא מדעת: </a:t>
            </a:r>
          </a:p>
          <a:p>
            <a:r>
              <a:rPr lang="he-IL" sz="2400" dirty="0" smtClean="0"/>
              <a:t>אביי אמר: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לא הָוֵי</a:t>
            </a:r>
            <a:r>
              <a:rPr lang="he-IL" sz="2400" dirty="0" smtClean="0"/>
              <a:t> </a:t>
            </a:r>
            <a:r>
              <a:rPr lang="he-IL" sz="2400" dirty="0" err="1" smtClean="0"/>
              <a:t>יאוש</a:t>
            </a:r>
            <a:r>
              <a:rPr lang="he-IL" sz="2400" dirty="0" smtClean="0"/>
              <a:t>". ורבא אמר: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הָוֵי</a:t>
            </a:r>
            <a:r>
              <a:rPr lang="he-IL" sz="2400" dirty="0" smtClean="0"/>
              <a:t> </a:t>
            </a:r>
            <a:r>
              <a:rPr lang="he-IL" sz="2400" dirty="0" err="1" smtClean="0"/>
              <a:t>יאוש</a:t>
            </a:r>
            <a:r>
              <a:rPr lang="he-IL" sz="2400" dirty="0" smtClean="0"/>
              <a:t>".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876256" y="35332"/>
            <a:ext cx="2232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err="1" smtClean="0">
                <a:solidFill>
                  <a:srgbClr val="FF0000"/>
                </a:solidFill>
              </a:rPr>
              <a:t>כא</a:t>
            </a:r>
            <a:r>
              <a:rPr lang="he-IL" dirty="0" smtClean="0">
                <a:solidFill>
                  <a:srgbClr val="FF0000"/>
                </a:solidFill>
              </a:rPr>
              <a:t> ע"א 50 – </a:t>
            </a:r>
            <a:r>
              <a:rPr lang="he-IL" dirty="0" err="1" smtClean="0">
                <a:solidFill>
                  <a:srgbClr val="FF0000"/>
                </a:solidFill>
              </a:rPr>
              <a:t>כא</a:t>
            </a:r>
            <a:r>
              <a:rPr lang="he-IL" dirty="0" smtClean="0">
                <a:solidFill>
                  <a:srgbClr val="FF0000"/>
                </a:solidFill>
              </a:rPr>
              <a:t> ע"ב 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772816"/>
            <a:ext cx="355094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u="dbl" dirty="0" smtClean="0">
                <a:uFill>
                  <a:solidFill>
                    <a:srgbClr val="FF0000"/>
                  </a:solidFill>
                </a:uFill>
              </a:rPr>
              <a:t>נְאֵמר:</a:t>
            </a:r>
          </a:p>
          <a:p>
            <a:r>
              <a:rPr lang="he-IL" sz="2400" dirty="0" err="1" smtClean="0"/>
              <a:t>יאוש</a:t>
            </a:r>
            <a:r>
              <a:rPr lang="he-IL" sz="2400" dirty="0" smtClean="0"/>
              <a:t> שלא מדעת: </a:t>
            </a:r>
          </a:p>
          <a:p>
            <a:r>
              <a:rPr lang="he-IL" sz="2400" dirty="0" smtClean="0"/>
              <a:t>אביי אמר: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לא נחשב</a:t>
            </a:r>
            <a:r>
              <a:rPr lang="he-IL" sz="2400" dirty="0" smtClean="0"/>
              <a:t> </a:t>
            </a:r>
            <a:r>
              <a:rPr lang="he-IL" sz="2400" dirty="0" err="1" smtClean="0"/>
              <a:t>יאוש</a:t>
            </a:r>
            <a:r>
              <a:rPr lang="he-IL" sz="2400" dirty="0" smtClean="0"/>
              <a:t>". ורבא אמר: "</a:t>
            </a:r>
            <a:r>
              <a:rPr lang="he-IL" sz="2400" u="sng" dirty="0" smtClean="0">
                <a:uFill>
                  <a:solidFill>
                    <a:srgbClr val="00B050"/>
                  </a:solidFill>
                </a:uFill>
              </a:rPr>
              <a:t>נחשב</a:t>
            </a:r>
            <a:r>
              <a:rPr lang="he-IL" sz="2400" dirty="0" smtClean="0"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he-IL" sz="2400" dirty="0" err="1" smtClean="0"/>
              <a:t>יאוש</a:t>
            </a:r>
            <a:r>
              <a:rPr lang="he-IL" sz="2400" dirty="0" smtClean="0"/>
              <a:t>".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340768"/>
            <a:ext cx="66236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גמרא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480435" y="1340768"/>
            <a:ext cx="73770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 smtClean="0"/>
              <a:t>תרגום</a:t>
            </a:r>
            <a:endParaRPr lang="he-IL" dirty="0"/>
          </a:p>
        </p:txBody>
      </p:sp>
      <p:pic>
        <p:nvPicPr>
          <p:cNvPr id="10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700808"/>
            <a:ext cx="288032" cy="312190"/>
          </a:xfrm>
          <a:prstGeom prst="rect">
            <a:avLst/>
          </a:prstGeom>
          <a:noFill/>
        </p:spPr>
      </p:pic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7524328" y="1844824"/>
            <a:ext cx="93610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2" name="מלבן 11">
            <a:hlinkClick r:id="rId3" action="ppaction://hlinksldjump"/>
          </p:cNvPr>
          <p:cNvSpPr/>
          <p:nvPr/>
        </p:nvSpPr>
        <p:spPr>
          <a:xfrm>
            <a:off x="3563888" y="1844824"/>
            <a:ext cx="93610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://us.cdn1.123rf.com/168nwm/ratoca/ratoca1210/ratoca121000264/15884987-mouse-pu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288032" cy="312190"/>
          </a:xfrm>
          <a:prstGeom prst="rect">
            <a:avLst/>
          </a:prstGeom>
          <a:noFill/>
        </p:spPr>
      </p:pic>
      <p:sp>
        <p:nvSpPr>
          <p:cNvPr id="14" name="מלבן 13">
            <a:hlinkClick r:id="rId4" action="ppaction://hlinksldjump"/>
          </p:cNvPr>
          <p:cNvSpPr/>
          <p:nvPr/>
        </p:nvSpPr>
        <p:spPr>
          <a:xfrm>
            <a:off x="4644008" y="692696"/>
            <a:ext cx="2088232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       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5256584" cy="315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err="1" smtClean="0"/>
              <a:t>יאוש</a:t>
            </a:r>
            <a:r>
              <a:rPr lang="he-IL" dirty="0" smtClean="0"/>
              <a:t> – אובדן </a:t>
            </a:r>
            <a:r>
              <a:rPr lang="he-IL" dirty="0" err="1" smtClean="0"/>
              <a:t>תקוה</a:t>
            </a:r>
            <a:r>
              <a:rPr lang="he-IL" dirty="0" smtClean="0"/>
              <a:t>. </a:t>
            </a:r>
          </a:p>
          <a:p>
            <a:r>
              <a:rPr lang="he-IL" dirty="0" smtClean="0"/>
              <a:t>מי שאיבד את החפץ התייאש ואיבד את </a:t>
            </a:r>
            <a:r>
              <a:rPr lang="he-IL" dirty="0" err="1" smtClean="0"/>
              <a:t>התקוה</a:t>
            </a:r>
            <a:r>
              <a:rPr lang="he-IL" dirty="0" smtClean="0"/>
              <a:t> למצוא אותו שנית.</a:t>
            </a:r>
          </a:p>
          <a:p>
            <a:r>
              <a:rPr lang="he-IL" dirty="0" smtClean="0"/>
              <a:t>למוצא מותר לקחת חפץ שהתייאשו ממנו, ואינו חייב להכריז.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יאוש</a:t>
            </a:r>
            <a:endParaRPr lang="he-IL" dirty="0"/>
          </a:p>
        </p:txBody>
      </p:sp>
      <p:pic>
        <p:nvPicPr>
          <p:cNvPr id="2050" name="Picture 2" descr="http://www.kikarhashabat.co.il/data/forum/att/ac/opva2ctd.jpg"/>
          <p:cNvPicPr>
            <a:picLocks noChangeAspect="1" noChangeArrowheads="1"/>
          </p:cNvPicPr>
          <p:nvPr/>
        </p:nvPicPr>
        <p:blipFill>
          <a:blip r:embed="rId2" cstate="print"/>
          <a:srcRect b="6323"/>
          <a:stretch>
            <a:fillRect/>
          </a:stretch>
        </p:blipFill>
        <p:spPr bwMode="auto">
          <a:xfrm>
            <a:off x="755576" y="404664"/>
            <a:ext cx="1656184" cy="144016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5615513" cy="34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72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יאוש</a:t>
            </a:r>
            <a:r>
              <a:rPr lang="he-IL" dirty="0" smtClean="0"/>
              <a:t> שלא מדעת רש"י</a:t>
            </a:r>
            <a:endParaRPr lang="he-IL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3"/>
            <a:ext cx="8743925" cy="436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מחבר ישר 5"/>
          <p:cNvCxnSpPr/>
          <p:nvPr/>
        </p:nvCxnSpPr>
        <p:spPr>
          <a:xfrm flipH="1">
            <a:off x="4211960" y="2780928"/>
            <a:ext cx="12961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 flipH="1" flipV="1">
            <a:off x="3851920" y="1772816"/>
            <a:ext cx="360040" cy="10081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מחבר ישר 9"/>
          <p:cNvCxnSpPr/>
          <p:nvPr/>
        </p:nvCxnSpPr>
        <p:spPr>
          <a:xfrm flipH="1">
            <a:off x="2915816" y="1772816"/>
            <a:ext cx="93610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8" descr="C:\Users\User\AppData\Local\Microsoft\Windows\Temporary Internet Files\Content.IE5\985GLZS3\MC90043382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e-IL" dirty="0" err="1" smtClean="0"/>
              <a:t>יאוש</a:t>
            </a:r>
            <a:r>
              <a:rPr lang="he-IL" dirty="0" smtClean="0"/>
              <a:t> שלא מדעת –</a:t>
            </a:r>
          </a:p>
          <a:p>
            <a:pPr lvl="1">
              <a:buNone/>
            </a:pPr>
            <a:r>
              <a:rPr lang="he-IL" dirty="0" smtClean="0"/>
              <a:t>דבר שסְתָמ</a:t>
            </a:r>
            <a:r>
              <a:rPr lang="he-IL" dirty="0" err="1" smtClean="0"/>
              <a:t>וֹ יאוש</a:t>
            </a:r>
            <a:r>
              <a:rPr lang="he-IL" dirty="0" smtClean="0"/>
              <a:t>* לִכְשֶיֵדָע </a:t>
            </a:r>
            <a:r>
              <a:rPr lang="he-IL" dirty="0" err="1" smtClean="0"/>
              <a:t>שנפל</a:t>
            </a:r>
            <a:r>
              <a:rPr lang="he-IL" dirty="0" smtClean="0"/>
              <a:t> ממנו.</a:t>
            </a:r>
          </a:p>
          <a:p>
            <a:pPr lvl="1">
              <a:buNone/>
            </a:pPr>
            <a:r>
              <a:rPr lang="he-IL" dirty="0" smtClean="0"/>
              <a:t>וכְשֶמְצָאוֹ לא ידעו הבעלים שנפל מהם.</a:t>
            </a:r>
          </a:p>
          <a:p>
            <a:endParaRPr lang="he-IL" dirty="0" smtClean="0"/>
          </a:p>
          <a:p>
            <a:r>
              <a:rPr lang="he-IL" dirty="0" smtClean="0"/>
              <a:t>*דבר שסתמו </a:t>
            </a:r>
            <a:r>
              <a:rPr lang="he-IL" dirty="0" err="1" smtClean="0"/>
              <a:t>יאוש</a:t>
            </a:r>
            <a:r>
              <a:rPr lang="he-IL" dirty="0" smtClean="0"/>
              <a:t> – דבר שבדרך כלל מתייאשים ממנו.</a:t>
            </a:r>
          </a:p>
          <a:p>
            <a:endParaRPr lang="he-IL" dirty="0" smtClean="0"/>
          </a:p>
          <a:p>
            <a:endParaRPr lang="he-IL" dirty="0" smtClean="0"/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err="1" smtClean="0"/>
              <a:t>יאוש</a:t>
            </a:r>
            <a:r>
              <a:rPr lang="he-IL" dirty="0" smtClean="0"/>
              <a:t> שלא מדעת – רש"י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8820472" y="35332"/>
            <a:ext cx="2880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F0000"/>
                </a:solidFill>
              </a:rPr>
              <a:t>1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4067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רחבה">
  <a:themeElements>
    <a:clrScheme name="רחבה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רחבה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רחב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13849</TotalTime>
  <Words>1439</Words>
  <Application>Microsoft Office PowerPoint</Application>
  <PresentationFormat>‫הצגה על המסך (4:3)</PresentationFormat>
  <Paragraphs>236</Paragraphs>
  <Slides>27</Slides>
  <Notes>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27</vt:i4>
      </vt:variant>
    </vt:vector>
  </HeadingPairs>
  <TitlesOfParts>
    <vt:vector size="28" baseType="lpstr">
      <vt:lpstr>רחבה</vt:lpstr>
      <vt:lpstr>אלו מציאות – יאוש שלא מדעת</vt:lpstr>
      <vt:lpstr>שקופית 2</vt:lpstr>
      <vt:lpstr>יאוש שלא מדעת – הצגת המחלוקת</vt:lpstr>
      <vt:lpstr>שקופית 4</vt:lpstr>
      <vt:lpstr>הופכים דף</vt:lpstr>
      <vt:lpstr>מחלוקת אביי ורבא</vt:lpstr>
      <vt:lpstr>יאוש</vt:lpstr>
      <vt:lpstr>יאוש שלא מדעת רש"י</vt:lpstr>
      <vt:lpstr>יאוש שלא מדעת – רש"י</vt:lpstr>
      <vt:lpstr>מקרה 1 – אין יאוש</vt:lpstr>
      <vt:lpstr>מקרה 2 – יש יאוש</vt:lpstr>
      <vt:lpstr>מקרה 3 – יאוש שלא מדעת</vt:lpstr>
      <vt:lpstr>יאוש שלא מדעת - הגדרה</vt:lpstr>
      <vt:lpstr>מחלוקת אביי ורבא</vt:lpstr>
      <vt:lpstr>יאוש שלא מדעת – נקודות ההסכמה</vt:lpstr>
      <vt:lpstr>נקודות ההסכמה – דבר שיש בו סימן</vt:lpstr>
      <vt:lpstr>נקודות ההסכמה – זוטו של ים</vt:lpstr>
      <vt:lpstr>שקופית 18</vt:lpstr>
      <vt:lpstr>חזרה על נקודת המחלוקת והטעמים</vt:lpstr>
      <vt:lpstr>סיכום המחלוקת באמצעות כאמד"ט</vt:lpstr>
      <vt:lpstr>סיכום המחלוקת באמצעות כאמד"ט</vt:lpstr>
      <vt:lpstr>שקופית 22</vt:lpstr>
      <vt:lpstr>שאלות סיכום</vt:lpstr>
      <vt:lpstr>יאוש שלא מדעת - סוף מצגת א'</vt:lpstr>
      <vt:lpstr>אִיתְמר</vt:lpstr>
      <vt:lpstr>"תמרורים" בגמרא</vt:lpstr>
      <vt:lpstr>אבָּיֵי ורַבָא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אלו מציאות – חלק א</dc:title>
  <dc:creator>Moshe</dc:creator>
  <cp:lastModifiedBy>Moshe</cp:lastModifiedBy>
  <cp:revision>290</cp:revision>
  <dcterms:created xsi:type="dcterms:W3CDTF">2014-06-18T18:26:26Z</dcterms:created>
  <dcterms:modified xsi:type="dcterms:W3CDTF">2014-10-07T16:26:44Z</dcterms:modified>
</cp:coreProperties>
</file>