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40"/>
  </p:notesMasterIdLst>
  <p:sldIdLst>
    <p:sldId id="256" r:id="rId2"/>
    <p:sldId id="332" r:id="rId3"/>
    <p:sldId id="257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7" r:id="rId25"/>
    <p:sldId id="375" r:id="rId26"/>
    <p:sldId id="376" r:id="rId27"/>
    <p:sldId id="378" r:id="rId28"/>
    <p:sldId id="379" r:id="rId29"/>
    <p:sldId id="380" r:id="rId30"/>
    <p:sldId id="383" r:id="rId31"/>
    <p:sldId id="381" r:id="rId32"/>
    <p:sldId id="384" r:id="rId33"/>
    <p:sldId id="385" r:id="rId34"/>
    <p:sldId id="387" r:id="rId35"/>
    <p:sldId id="335" r:id="rId36"/>
    <p:sldId id="336" r:id="rId37"/>
    <p:sldId id="382" r:id="rId38"/>
    <p:sldId id="337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0000"/>
    <a:srgbClr val="FFFF00"/>
    <a:srgbClr val="FF5050"/>
    <a:srgbClr val="CC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18" autoAdjust="0"/>
    <p:restoredTop sz="93857" autoAdjust="0"/>
  </p:normalViewPr>
  <p:slideViewPr>
    <p:cSldViewPr>
      <p:cViewPr>
        <p:scale>
          <a:sx n="100" d="100"/>
          <a:sy n="100" d="100"/>
        </p:scale>
        <p:origin x="-195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2AF992-02A8-428E-BCCB-CF45E1F42E01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28E598-44A6-4A06-95D1-5EB78E4C4D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77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603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576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י"א/חשון/תשע"ה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3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3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3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3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slide" Target="slide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37.xml"/><Relationship Id="rId4" Type="http://schemas.openxmlformats.org/officeDocument/2006/relationships/image" Target="../media/image14.jpeg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3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אלו מציאות – </a:t>
            </a:r>
            <a:r>
              <a:rPr lang="he-IL" dirty="0" err="1" smtClean="0"/>
              <a:t>יאוש</a:t>
            </a:r>
            <a:r>
              <a:rPr lang="he-IL" dirty="0" smtClean="0"/>
              <a:t> שלא מדעת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מצגת ב'</a:t>
            </a:r>
          </a:p>
          <a:p>
            <a:r>
              <a:rPr lang="he-IL" dirty="0" smtClean="0"/>
              <a:t>בבא </a:t>
            </a:r>
            <a:r>
              <a:rPr lang="he-IL" dirty="0" err="1" smtClean="0"/>
              <a:t>מציעא</a:t>
            </a:r>
            <a:r>
              <a:rPr lang="he-IL" dirty="0" smtClean="0"/>
              <a:t> פרק ב'</a:t>
            </a:r>
          </a:p>
          <a:p>
            <a:r>
              <a:rPr lang="he-IL" dirty="0" smtClean="0"/>
              <a:t>דף </a:t>
            </a:r>
            <a:r>
              <a:rPr lang="he-IL" dirty="0" err="1" smtClean="0"/>
              <a:t>כא</a:t>
            </a:r>
            <a:r>
              <a:rPr lang="he-IL" dirty="0" smtClean="0"/>
              <a:t> ע"ב שורות 53 - 14</a:t>
            </a:r>
            <a:endParaRPr lang="he-IL" dirty="0"/>
          </a:p>
        </p:txBody>
      </p:sp>
      <p:pic>
        <p:nvPicPr>
          <p:cNvPr id="72706" name="Picture 2" descr="http://www.hidabroot.org/Img/Blogs/25062012085847_01291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3300"/>
            <a:ext cx="2736304" cy="2038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6021288"/>
            <a:ext cx="3384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הקישו </a:t>
            </a:r>
            <a:r>
              <a:rPr lang="en-US" sz="3200" dirty="0" smtClean="0"/>
              <a:t>F5</a:t>
            </a:r>
            <a:r>
              <a:rPr lang="he-IL" sz="3200" dirty="0" smtClean="0"/>
              <a:t> להתחלה</a:t>
            </a:r>
            <a:endParaRPr lang="he-IL" sz="3200" dirty="0"/>
          </a:p>
        </p:txBody>
      </p:sp>
      <p:sp>
        <p:nvSpPr>
          <p:cNvPr id="7" name="TextBox 5"/>
          <p:cNvSpPr txBox="1"/>
          <p:nvPr/>
        </p:nvSpPr>
        <p:spPr>
          <a:xfrm>
            <a:off x="35496" y="5949280"/>
            <a:ext cx="36724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/>
              <a:t>© משה </a:t>
            </a:r>
            <a:r>
              <a:rPr lang="he-IL" sz="2400" dirty="0" err="1" smtClean="0"/>
              <a:t>טיקטינסקי</a:t>
            </a:r>
            <a:endParaRPr lang="he-IL" sz="2400" dirty="0" smtClean="0"/>
          </a:p>
          <a:p>
            <a:r>
              <a:rPr lang="he-IL" sz="2400" dirty="0" smtClean="0"/>
              <a:t>בית ספר ממ"ד אריאל רעננה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1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844824"/>
            <a:ext cx="3672408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הא</a:t>
            </a:r>
            <a:r>
              <a:rPr lang="he-IL" sz="2400" dirty="0" smtClean="0"/>
              <a:t> אמר רב </a:t>
            </a:r>
            <a:r>
              <a:rPr lang="he-IL" sz="2400" dirty="0" err="1" smtClean="0"/>
              <a:t>עוקבא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בר</a:t>
            </a:r>
            <a:r>
              <a:rPr lang="he-IL" sz="2400" dirty="0" smtClean="0"/>
              <a:t> </a:t>
            </a:r>
            <a:r>
              <a:rPr lang="he-IL" sz="2400" dirty="0" err="1" smtClean="0"/>
              <a:t>חמא</a:t>
            </a:r>
            <a:r>
              <a:rPr lang="he-IL" sz="2400" dirty="0" smtClean="0"/>
              <a:t>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הכא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במכנשתא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דביזרי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עסקינן</a:t>
            </a:r>
            <a:r>
              <a:rPr lang="he-IL" sz="2400" dirty="0" smtClean="0"/>
              <a:t>" -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400" dirty="0" err="1" smtClean="0"/>
              <a:t>אבידה</a:t>
            </a:r>
            <a:r>
              <a:rPr lang="he-IL" sz="2400" dirty="0" smtClean="0"/>
              <a:t> מדעת היא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680520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הרי</a:t>
            </a:r>
            <a:r>
              <a:rPr lang="he-IL" sz="2400" dirty="0" smtClean="0"/>
              <a:t> אמר רב </a:t>
            </a:r>
            <a:r>
              <a:rPr lang="he-IL" sz="2400" dirty="0" err="1" smtClean="0"/>
              <a:t>עוקבא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בן</a:t>
            </a:r>
            <a:r>
              <a:rPr lang="he-IL" sz="2400" dirty="0" smtClean="0"/>
              <a:t> </a:t>
            </a:r>
            <a:r>
              <a:rPr lang="he-IL" sz="2400" dirty="0" err="1" smtClean="0"/>
              <a:t>חמא</a:t>
            </a:r>
            <a:r>
              <a:rPr lang="he-IL" sz="2400" dirty="0" smtClean="0"/>
              <a:t>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כאן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בשעת אסיפת הגרנות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אנו עוסקים</a:t>
            </a:r>
            <a:r>
              <a:rPr lang="he-IL" sz="2400" dirty="0" smtClean="0"/>
              <a:t>" –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</a:t>
            </a:r>
            <a:r>
              <a:rPr lang="he-IL" sz="2400" dirty="0" smtClean="0"/>
              <a:t>אבידה מדעת" היא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7" name="תרשים זרימה: קלט ידני 6"/>
          <p:cNvSpPr/>
          <p:nvPr/>
        </p:nvSpPr>
        <p:spPr>
          <a:xfrm>
            <a:off x="827584" y="404664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חפשו את המילים שאתם כבר מכירים. העתיקו את התרגום למחברתכם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284984"/>
            <a:ext cx="74168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המקרה עליו דברה המשנה – "פירות מפוזרים" </a:t>
            </a:r>
            <a:r>
              <a:rPr lang="he-IL" b="1" dirty="0" smtClean="0"/>
              <a:t>אינו מצב של </a:t>
            </a:r>
            <a:r>
              <a:rPr lang="he-IL" b="1" dirty="0" err="1" smtClean="0"/>
              <a:t>יאוש</a:t>
            </a:r>
            <a:r>
              <a:rPr lang="he-IL" b="1" dirty="0" smtClean="0"/>
              <a:t> שלא מדעת </a:t>
            </a:r>
            <a:r>
              <a:rPr lang="he-IL" dirty="0" smtClean="0"/>
              <a:t>אלא מדובר "באבידה מדעת", כלומר הפקר. כמו שאמר רב </a:t>
            </a:r>
            <a:r>
              <a:rPr lang="he-IL" dirty="0" err="1" smtClean="0"/>
              <a:t>עוקבא</a:t>
            </a:r>
            <a:r>
              <a:rPr lang="he-IL" dirty="0" smtClean="0"/>
              <a:t> בר </a:t>
            </a:r>
            <a:r>
              <a:rPr lang="he-IL" dirty="0" err="1" smtClean="0"/>
              <a:t>חמא</a:t>
            </a:r>
            <a:r>
              <a:rPr lang="he-IL" dirty="0" smtClean="0"/>
              <a:t> (בעמוד הקודם) שמדובר כאן באדם שהשאיר בכוונה כמה פירות בשעת אסיפת הגרנות.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16 - 18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 מסמן התמרור "תא שמע" בגמרא?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מהם המילים מהמשנה בהם משתמשת הגמרא בהוכחה הראשונה?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ההוכחה של הגמרא מהמילים שכתבתם בשאלה 1.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כיצד הוכחה זו מסייעת לדברי רבא.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הדחייה להוכחה מדברי רב </a:t>
            </a:r>
            <a:r>
              <a:rPr lang="he-IL" dirty="0" err="1" smtClean="0"/>
              <a:t>עוקבא</a:t>
            </a:r>
            <a:r>
              <a:rPr lang="he-IL" dirty="0" smtClean="0"/>
              <a:t> בר </a:t>
            </a:r>
            <a:r>
              <a:rPr lang="he-IL" dirty="0" err="1" smtClean="0"/>
              <a:t>חמא</a:t>
            </a:r>
            <a:r>
              <a:rPr lang="he-IL" dirty="0" smtClean="0"/>
              <a:t>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– הוכחה 1 - שאלות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18 - 15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הוכחה 2 – מעות מפוזרות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439248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ת"ש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"מעות מפוזרות הרי אלו שלו" -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אמאי,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הא</a:t>
            </a:r>
            <a:r>
              <a:rPr lang="he-IL" sz="2800" dirty="0" smtClean="0"/>
              <a:t> לא 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800" dirty="0" err="1" smtClean="0"/>
              <a:t>נפל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446449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בוא ושמע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"מעות מפוזרות הרי אלו שלו" -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מדוע,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הרי</a:t>
            </a:r>
            <a:r>
              <a:rPr lang="he-IL" sz="2800" dirty="0" smtClean="0"/>
              <a:t> לא ידע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ש</a:t>
            </a:r>
            <a:r>
              <a:rPr lang="he-IL" sz="2800" dirty="0" smtClean="0"/>
              <a:t>נפל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ממנו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7" name="תרשים זרימה: קלט ידני 6"/>
          <p:cNvSpPr/>
          <p:nvPr/>
        </p:nvSpPr>
        <p:spPr>
          <a:xfrm>
            <a:off x="827584" y="404664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תרגמו בעצמכם את המילים שאתם מכירים. הוסיפו מילים חדשות למחברתכם.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884855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המשנה אומרת שאם מצא מעות מפוזרות – הרי אלו שלו. זהו מצב של "</a:t>
            </a:r>
            <a:r>
              <a:rPr lang="he-IL" dirty="0" err="1" smtClean="0"/>
              <a:t>יאוש</a:t>
            </a:r>
            <a:r>
              <a:rPr lang="he-IL" dirty="0" smtClean="0"/>
              <a:t> שלא מדעת" כי מדובר באבידה שאין בה סימן והבעלים עדיין לא יודע שהמעות נפלו ממנו.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411760" y="5445224"/>
            <a:ext cx="1296144" cy="504056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628800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5" action="ppaction://hlinksldjump"/>
          </p:cNvPr>
          <p:cNvSpPr/>
          <p:nvPr/>
        </p:nvSpPr>
        <p:spPr>
          <a:xfrm>
            <a:off x="8028384" y="198884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0" name="מלבן 19">
            <a:hlinkClick r:id="rId5" action="ppaction://hlinksldjump"/>
          </p:cNvPr>
          <p:cNvSpPr/>
          <p:nvPr/>
        </p:nvSpPr>
        <p:spPr>
          <a:xfrm>
            <a:off x="3208040" y="1969790"/>
            <a:ext cx="13437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131840" y="3419708"/>
            <a:ext cx="32403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הסבירו במילים שלכם את ההוכחה</a:t>
            </a:r>
            <a:endParaRPr lang="he-IL" dirty="0"/>
          </a:p>
        </p:txBody>
      </p:sp>
      <p:pic>
        <p:nvPicPr>
          <p:cNvPr id="23" name="Picture 2" descr="http://www.2all.co.il/web/Sites/liorartgold/12835_(12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877272"/>
            <a:ext cx="1512168" cy="81078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18 – 20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2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403244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התם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כדרבי</a:t>
            </a:r>
            <a:r>
              <a:rPr lang="he-IL" sz="2400" dirty="0" smtClean="0"/>
              <a:t> יצחק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400" dirty="0" err="1" smtClean="0"/>
              <a:t>אמר</a:t>
            </a:r>
            <a:r>
              <a:rPr lang="he-IL" sz="2400" dirty="0" smtClean="0"/>
              <a:t>: "אדם עשוי למשמש בכיסו בכל שעה ושעה".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הכא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400" dirty="0" smtClean="0"/>
              <a:t>, אדם עשוי למשמש בכיסו בכל שעה ושעה.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3204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גם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כמו רבי</a:t>
            </a:r>
            <a:r>
              <a:rPr lang="he-IL" sz="2400" dirty="0" smtClean="0"/>
              <a:t> יצחק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</a:t>
            </a:r>
            <a:r>
              <a:rPr lang="he-IL" sz="2400" dirty="0" smtClean="0"/>
              <a:t>אמר: "אדם עשוי למשמש בכיסו בכל שעה ושעה".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כאן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גם</a:t>
            </a:r>
            <a:r>
              <a:rPr lang="he-IL" sz="2400" dirty="0" smtClean="0"/>
              <a:t>, אדם עשוי למשמש בכיסו בכל שעה ושעה.</a:t>
            </a:r>
            <a:endParaRPr lang="he-IL" sz="2800" dirty="0"/>
          </a:p>
        </p:txBody>
      </p:sp>
      <p:sp>
        <p:nvSpPr>
          <p:cNvPr id="7" name="תרשים זרימה: קלט ידני 6"/>
          <p:cNvSpPr/>
          <p:nvPr/>
        </p:nvSpPr>
        <p:spPr>
          <a:xfrm>
            <a:off x="827584" y="404664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תרגמו בעצמכם את המילים שאתם מכירים. הוסיפו מילים חדשות למחברתכם.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645024"/>
            <a:ext cx="741682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המקרה עליו דברה המשנה – "מעות מפוזרות" </a:t>
            </a:r>
            <a:r>
              <a:rPr lang="he-IL" b="1" dirty="0" smtClean="0"/>
              <a:t>אינו מצב של </a:t>
            </a:r>
            <a:r>
              <a:rPr lang="he-IL" b="1" dirty="0" err="1" smtClean="0"/>
              <a:t>יאוש</a:t>
            </a:r>
            <a:r>
              <a:rPr lang="he-IL" b="1" dirty="0" smtClean="0"/>
              <a:t> שלא מדעת</a:t>
            </a:r>
            <a:r>
              <a:rPr lang="he-IL" dirty="0" smtClean="0"/>
              <a:t> כי יש כלל אותו אמר רבי יצחק "אדם עשוי למשמש בכיסו בכל שעה ושעה". כלומר אדם שם לב לדברים שנמצאים בכיסו לעיתים קרובות מאוד ולכן בוודאי כבר שם לב לכך שהמעות אבדו.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20 - 23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משימה: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קראו את הוכחה מספר 3 (והדחייה) בשורות </a:t>
            </a:r>
            <a:r>
              <a:rPr lang="he-IL" dirty="0" err="1" smtClean="0"/>
              <a:t>23</a:t>
            </a:r>
            <a:r>
              <a:rPr lang="he-IL" dirty="0" smtClean="0"/>
              <a:t>– 26.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העתיקו את ההוכחה למחברתכם. </a:t>
            </a:r>
            <a:r>
              <a:rPr lang="he-IL" dirty="0" err="1" smtClean="0"/>
              <a:t>העזרו</a:t>
            </a:r>
            <a:r>
              <a:rPr lang="he-IL" dirty="0" smtClean="0"/>
              <a:t> בתמרורים כדי לקבוע היכן מתחילה ההוכחה והיכן מתחילה ההוכחה הבאה.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תרגמו את המשפטים שכתבתם. </a:t>
            </a:r>
            <a:r>
              <a:rPr lang="he-IL" dirty="0" err="1" smtClean="0"/>
              <a:t>העזרו</a:t>
            </a:r>
            <a:r>
              <a:rPr lang="he-IL" dirty="0" smtClean="0"/>
              <a:t> ברש"י לצורך תרגום המילה "</a:t>
            </a:r>
            <a:r>
              <a:rPr lang="he-IL" dirty="0" err="1" smtClean="0"/>
              <a:t>דיקירי</a:t>
            </a:r>
            <a:r>
              <a:rPr lang="he-IL" dirty="0" smtClean="0"/>
              <a:t>".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סמנו את המילה שבה מסתיימת ההוכחה ואת המילה שבה מתחילה הדחייה.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ההוכחה ואת הדחייה בלשונכם.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הוכחה 3 –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הוכחה 3 – עגולי </a:t>
            </a:r>
            <a:r>
              <a:rPr lang="he-IL" dirty="0" err="1" smtClean="0"/>
              <a:t>דבילה</a:t>
            </a:r>
            <a:r>
              <a:rPr lang="he-IL" dirty="0" smtClean="0"/>
              <a:t> וכיכרות של נחתום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439248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ת"ש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"עיגולי </a:t>
            </a:r>
            <a:r>
              <a:rPr lang="he-IL" sz="2800" dirty="0" err="1" smtClean="0"/>
              <a:t>דבילה</a:t>
            </a:r>
            <a:r>
              <a:rPr lang="he-IL" sz="2800" dirty="0" smtClean="0"/>
              <a:t> וככרות של נחתום הרי אלו שלו".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אמאי</a:t>
            </a:r>
            <a:r>
              <a:rPr lang="he-IL" sz="2800" dirty="0" smtClean="0"/>
              <a:t>,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והא</a:t>
            </a:r>
            <a:r>
              <a:rPr lang="he-IL" sz="2800" dirty="0" smtClean="0"/>
              <a:t> לא 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800" dirty="0" err="1" smtClean="0"/>
              <a:t>נפל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446449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בוא ושמע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"עיגולי </a:t>
            </a:r>
            <a:r>
              <a:rPr lang="he-IL" sz="2800" dirty="0" err="1" smtClean="0"/>
              <a:t>דבילה</a:t>
            </a:r>
            <a:r>
              <a:rPr lang="he-IL" sz="2800" dirty="0" smtClean="0"/>
              <a:t> וככרות של נחתום הרי אלו שלו".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מדוע</a:t>
            </a:r>
            <a:r>
              <a:rPr lang="he-IL" sz="2800" dirty="0" smtClean="0"/>
              <a:t>,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והרי</a:t>
            </a:r>
            <a:r>
              <a:rPr lang="he-IL" sz="2800" dirty="0" smtClean="0"/>
              <a:t> לא ידע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ש</a:t>
            </a:r>
            <a:r>
              <a:rPr lang="he-IL" sz="2800" dirty="0" smtClean="0"/>
              <a:t>נפל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ממנו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884855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המשנה אומרת שאם מצא מעות מפוזרות – הרי אלו שלו. זהו מצב של "</a:t>
            </a:r>
            <a:r>
              <a:rPr lang="he-IL" dirty="0" err="1" smtClean="0"/>
              <a:t>יאוש</a:t>
            </a:r>
            <a:r>
              <a:rPr lang="he-IL" dirty="0" smtClean="0"/>
              <a:t> שלא מדעת" כי מדובר באבידה שאין בה סימן והבעלים עדיין לא יודע שהמעות נפלו ממנו.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411760" y="5445224"/>
            <a:ext cx="1296144" cy="504056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628800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5" action="ppaction://hlinksldjump"/>
          </p:cNvPr>
          <p:cNvSpPr/>
          <p:nvPr/>
        </p:nvSpPr>
        <p:spPr>
          <a:xfrm>
            <a:off x="8028384" y="198884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0" name="מלבן 19">
            <a:hlinkClick r:id="rId5" action="ppaction://hlinksldjump"/>
          </p:cNvPr>
          <p:cNvSpPr/>
          <p:nvPr/>
        </p:nvSpPr>
        <p:spPr>
          <a:xfrm>
            <a:off x="3208040" y="1969790"/>
            <a:ext cx="13437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23 - 25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22" name="Picture 10" descr="http://wb4.itrademarket.com/pdimage/20/s_2272820_garlandbuyuk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77272"/>
            <a:ext cx="961199" cy="8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teamim.co.il/Portals/0/bread_ahi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77272"/>
            <a:ext cx="1428751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3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40324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התם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אגב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דיקירי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מידע ידע בהו</a:t>
            </a:r>
            <a:r>
              <a:rPr lang="he-IL" sz="2400" dirty="0" smtClean="0"/>
              <a:t>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3204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גם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מפני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שהם כבדים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שם לב אליהם</a:t>
            </a:r>
            <a:r>
              <a:rPr lang="he-IL" sz="2400" dirty="0" smtClean="0"/>
              <a:t>.</a:t>
            </a:r>
            <a:endParaRPr lang="he-IL" sz="2800" dirty="0"/>
          </a:p>
        </p:txBody>
      </p:sp>
      <p:sp>
        <p:nvSpPr>
          <p:cNvPr id="7" name="תרשים זרימה: קלט ידני 6"/>
          <p:cNvSpPr/>
          <p:nvPr/>
        </p:nvSpPr>
        <p:spPr>
          <a:xfrm>
            <a:off x="827584" y="404664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תרגמו בעצמכם את המילים שאתם מכירים. הוסיפו מילים חדשות למחברתכם.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996952"/>
            <a:ext cx="74168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המקרה עליו דברה המשנה – "עגולי </a:t>
            </a:r>
            <a:r>
              <a:rPr lang="he-IL" dirty="0" err="1" smtClean="0"/>
              <a:t>דבילה</a:t>
            </a:r>
            <a:r>
              <a:rPr lang="he-IL" dirty="0" smtClean="0"/>
              <a:t> וכיכרות של נחתום" </a:t>
            </a:r>
            <a:r>
              <a:rPr lang="he-IL" b="1" dirty="0" smtClean="0"/>
              <a:t>אינו מצב של </a:t>
            </a:r>
            <a:r>
              <a:rPr lang="he-IL" b="1" dirty="0" err="1" smtClean="0"/>
              <a:t>יאוש</a:t>
            </a:r>
            <a:r>
              <a:rPr lang="he-IL" b="1" dirty="0" smtClean="0"/>
              <a:t> שלא מדעת</a:t>
            </a:r>
            <a:r>
              <a:rPr lang="he-IL" dirty="0" smtClean="0"/>
              <a:t> כי מדובר בדברים כבדים שהמאבד שם לב מיד שהם נפלו ומתייאש מהם.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25 - 26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הוכחה 4 – לשונות של ארגמן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439248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ת"ש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"ולשונות של ארגמן הרי אלו שלו" –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ואמאי</a:t>
            </a:r>
            <a:r>
              <a:rPr lang="he-IL" sz="2800" dirty="0" smtClean="0"/>
              <a:t>,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הא</a:t>
            </a:r>
            <a:r>
              <a:rPr lang="he-IL" sz="2800" dirty="0" smtClean="0"/>
              <a:t> לא 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800" dirty="0" err="1" smtClean="0"/>
              <a:t>נפל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44644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בוא ושמע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[תרגמו]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884855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[הסבירו את ההוכחה בלשונכם]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411760" y="5445224"/>
            <a:ext cx="1296144" cy="504056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628800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5" action="ppaction://hlinksldjump"/>
          </p:cNvPr>
          <p:cNvSpPr/>
          <p:nvPr/>
        </p:nvSpPr>
        <p:spPr>
          <a:xfrm>
            <a:off x="8172400" y="198884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0" name="מלבן 19">
            <a:hlinkClick r:id="rId5" action="ppaction://hlinksldjump"/>
          </p:cNvPr>
          <p:cNvSpPr/>
          <p:nvPr/>
        </p:nvSpPr>
        <p:spPr>
          <a:xfrm>
            <a:off x="3208040" y="1969790"/>
            <a:ext cx="13437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26 - 27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4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40324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התם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אגב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דחשיבי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משמושי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ממשמש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בהו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וכדרבי</a:t>
            </a:r>
            <a:r>
              <a:rPr lang="he-IL" sz="2400" dirty="0" smtClean="0"/>
              <a:t> יצחק.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>
                <a:uFill>
                  <a:solidFill>
                    <a:srgbClr val="00B050"/>
                  </a:solidFill>
                </a:uFill>
              </a:rPr>
              <a:t>[תרגמו]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356992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[הסבירו את הדחייה בלשונכם]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27 - 29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הוכחה 5 – המוצא מעות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4392488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ת"ש</a:t>
            </a:r>
            <a:r>
              <a:rPr lang="he-IL" sz="2800" dirty="0" smtClean="0"/>
              <a:t>:</a:t>
            </a:r>
          </a:p>
          <a:p>
            <a:r>
              <a:rPr lang="he-IL" sz="2400" dirty="0" smtClean="0"/>
              <a:t>המוצא מעות בבתי כנסיות ובבתי מדרשות ובכל מקום שהרבים </a:t>
            </a:r>
            <a:r>
              <a:rPr lang="he-IL" sz="2400" dirty="0" err="1" smtClean="0"/>
              <a:t>מצויין</a:t>
            </a:r>
            <a:r>
              <a:rPr lang="he-IL" sz="2400" dirty="0" smtClean="0"/>
              <a:t> שם הרי אלו שלו מפני שהבעלים </a:t>
            </a:r>
            <a:r>
              <a:rPr lang="he-IL" sz="2400" dirty="0" err="1" smtClean="0"/>
              <a:t>מתיאשין</a:t>
            </a:r>
            <a:r>
              <a:rPr lang="he-IL" sz="2400" dirty="0" smtClean="0"/>
              <a:t> מהן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והא</a:t>
            </a:r>
            <a:r>
              <a:rPr lang="he-IL" sz="2400" dirty="0" smtClean="0"/>
              <a:t> לא ידע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400" dirty="0" err="1" smtClean="0"/>
              <a:t>נפל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400" dirty="0" smtClean="0"/>
              <a:t>?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44644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בוא ושמע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[תרגמו]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365104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[הסבירו את ההוכחה בלשונכם]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411760" y="5445224"/>
            <a:ext cx="1296144" cy="504056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628800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5" action="ppaction://hlinksldjump"/>
          </p:cNvPr>
          <p:cNvSpPr/>
          <p:nvPr/>
        </p:nvSpPr>
        <p:spPr>
          <a:xfrm>
            <a:off x="8172400" y="198884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0" name="מלבן 19">
            <a:hlinkClick r:id="rId5" action="ppaction://hlinksldjump"/>
          </p:cNvPr>
          <p:cNvSpPr/>
          <p:nvPr/>
        </p:nvSpPr>
        <p:spPr>
          <a:xfrm>
            <a:off x="3208040" y="1969790"/>
            <a:ext cx="13437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29 - 32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2996952"/>
            <a:ext cx="230425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מורכבת מברייתא (דברי תנאים) ומדברי הגמרא. היכן מסתיימת הברייתא?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2996952"/>
            <a:ext cx="197971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הברייתא מסתיימת במילה "מהן". המילים </a:t>
            </a:r>
            <a:r>
              <a:rPr lang="he-IL" b="1" dirty="0" smtClean="0"/>
              <a:t>בארמית</a:t>
            </a:r>
            <a:r>
              <a:rPr lang="he-IL" dirty="0" smtClean="0"/>
              <a:t> הם דברי הגמרא.</a:t>
            </a:r>
            <a:endParaRPr lang="he-IL" dirty="0"/>
          </a:p>
        </p:txBody>
      </p:sp>
      <p:cxnSp>
        <p:nvCxnSpPr>
          <p:cNvPr id="25" name="מחבר חץ ישר 24"/>
          <p:cNvCxnSpPr/>
          <p:nvPr/>
        </p:nvCxnSpPr>
        <p:spPr>
          <a:xfrm>
            <a:off x="1187624" y="3573016"/>
            <a:ext cx="62646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226" name="Picture 2" descr="http://www.eshchar.co.il/images/eshchar/old_sy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877272"/>
            <a:ext cx="792088" cy="88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goodaica.com/images/PNT-1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258688" cy="2907886"/>
          </a:xfrm>
          <a:prstGeom prst="rect">
            <a:avLst/>
          </a:prstGeom>
          <a:noFill/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r"/>
            <a:r>
              <a:rPr lang="he-IL" dirty="0" err="1" smtClean="0"/>
              <a:t>שקלא</a:t>
            </a:r>
            <a:r>
              <a:rPr lang="he-IL" dirty="0" smtClean="0"/>
              <a:t> </a:t>
            </a:r>
            <a:r>
              <a:rPr lang="he-IL" dirty="0" err="1" smtClean="0"/>
              <a:t>וטריא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936104"/>
          </a:xfrm>
        </p:spPr>
        <p:txBody>
          <a:bodyPr/>
          <a:lstStyle/>
          <a:p>
            <a:r>
              <a:rPr lang="he-IL" dirty="0" smtClean="0"/>
              <a:t>הביטו בתמונות. מה ניתן ללמוד על אופיו של הלימוד בבית המדרש מתוך תמונות אלה?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4572000" y="4725144"/>
            <a:ext cx="4392488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/>
              <a:t>לימוד התורה בבית המדרש מכונה גם "</a:t>
            </a:r>
            <a:r>
              <a:rPr lang="he-IL" dirty="0" err="1" smtClean="0"/>
              <a:t>שקלא</a:t>
            </a:r>
            <a:r>
              <a:rPr lang="he-IL" dirty="0" smtClean="0"/>
              <a:t> </a:t>
            </a:r>
            <a:r>
              <a:rPr lang="he-IL" dirty="0" err="1" smtClean="0"/>
              <a:t>וטריא</a:t>
            </a:r>
            <a:r>
              <a:rPr lang="he-IL" dirty="0" smtClean="0"/>
              <a:t>" – משא ומתן. הלומדים מציגים את דעתם בנושא הנלמד וכל אחד מנסה להוכיח את שיטתו. </a:t>
            </a:r>
          </a:p>
          <a:p>
            <a:r>
              <a:rPr lang="he-IL" dirty="0" smtClean="0"/>
              <a:t>כל צד צריך להאזין לצד השני ולנסות לענות על ההוכחות והקושיות שלו. </a:t>
            </a:r>
          </a:p>
          <a:p>
            <a:r>
              <a:rPr lang="he-IL" dirty="0" err="1" smtClean="0"/>
              <a:t>בסוגייה</a:t>
            </a:r>
            <a:r>
              <a:rPr lang="he-IL" dirty="0" smtClean="0"/>
              <a:t> שלנו מובאת "</a:t>
            </a:r>
            <a:r>
              <a:rPr lang="he-IL" dirty="0" err="1" smtClean="0"/>
              <a:t>שקלא</a:t>
            </a:r>
            <a:r>
              <a:rPr lang="he-IL" dirty="0" smtClean="0"/>
              <a:t> </a:t>
            </a:r>
            <a:r>
              <a:rPr lang="he-IL" dirty="0" err="1" smtClean="0"/>
              <a:t>וטרייא</a:t>
            </a:r>
            <a:r>
              <a:rPr lang="he-IL" dirty="0" smtClean="0"/>
              <a:t>" בין </a:t>
            </a:r>
            <a:r>
              <a:rPr lang="he-IL" dirty="0" err="1" smtClean="0"/>
              <a:t>אביי</a:t>
            </a:r>
            <a:r>
              <a:rPr lang="he-IL" dirty="0" smtClean="0"/>
              <a:t> </a:t>
            </a:r>
            <a:r>
              <a:rPr lang="he-IL" dirty="0" err="1" smtClean="0"/>
              <a:t>לרבא</a:t>
            </a:r>
            <a:r>
              <a:rPr lang="he-IL" dirty="0" smtClean="0"/>
              <a:t> בנושא "</a:t>
            </a:r>
            <a:r>
              <a:rPr lang="he-IL" dirty="0" err="1" smtClean="0"/>
              <a:t>יאוש</a:t>
            </a:r>
            <a:r>
              <a:rPr lang="he-IL" dirty="0" smtClean="0"/>
              <a:t> שלא מדעת".</a:t>
            </a:r>
            <a:endParaRPr lang="he-IL" dirty="0"/>
          </a:p>
        </p:txBody>
      </p:sp>
      <p:sp>
        <p:nvSpPr>
          <p:cNvPr id="9" name="מגילה אנכית 8"/>
          <p:cNvSpPr/>
          <p:nvPr/>
        </p:nvSpPr>
        <p:spPr>
          <a:xfrm>
            <a:off x="323528" y="4365104"/>
            <a:ext cx="4032448" cy="2348880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>
                <a:solidFill>
                  <a:schemeClr val="tx1"/>
                </a:solidFill>
              </a:rPr>
              <a:t>"אמר רבי </a:t>
            </a:r>
            <a:r>
              <a:rPr lang="he-IL" dirty="0" err="1" smtClean="0">
                <a:solidFill>
                  <a:schemeClr val="tx1"/>
                </a:solidFill>
              </a:rPr>
              <a:t>חייא</a:t>
            </a:r>
            <a:r>
              <a:rPr lang="he-IL" dirty="0" smtClean="0">
                <a:solidFill>
                  <a:schemeClr val="tx1"/>
                </a:solidFill>
              </a:rPr>
              <a:t> בר אבא: אפילו האב ובנו, הרב ותלמידו </a:t>
            </a:r>
            <a:r>
              <a:rPr lang="he-IL" dirty="0" err="1" smtClean="0">
                <a:solidFill>
                  <a:schemeClr val="tx1"/>
                </a:solidFill>
              </a:rPr>
              <a:t>שעוסקין</a:t>
            </a:r>
            <a:r>
              <a:rPr lang="he-IL" dirty="0" smtClean="0">
                <a:solidFill>
                  <a:schemeClr val="tx1"/>
                </a:solidFill>
              </a:rPr>
              <a:t> בתורה בשער אחד, נעשים אויבים זה את זה ואינם זזים משם עד שנעשים אוהבים זה את זה. שנאמר: "אֶת וָהֵב בְּסוּפָה". אל תקרי בְּסוּפָה, </a:t>
            </a:r>
            <a:r>
              <a:rPr lang="he-IL" dirty="0" err="1" smtClean="0">
                <a:solidFill>
                  <a:schemeClr val="tx1"/>
                </a:solidFill>
              </a:rPr>
              <a:t>אלא</a:t>
            </a:r>
            <a:r>
              <a:rPr lang="he-IL" dirty="0" smtClean="0">
                <a:solidFill>
                  <a:schemeClr val="tx1"/>
                </a:solidFill>
              </a:rPr>
              <a:t> בְּסוֹפָהּ."</a:t>
            </a:r>
          </a:p>
          <a:p>
            <a:pPr algn="l"/>
            <a:r>
              <a:rPr lang="he-IL" dirty="0" smtClean="0">
                <a:solidFill>
                  <a:schemeClr val="tx1"/>
                </a:solidFill>
              </a:rPr>
              <a:t>(קידושין ל' ע"ב)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www.ytma.org.il/upload/_ehd3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305" y="908720"/>
            <a:ext cx="430299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5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40324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/>
              <a:t>אמר רבי יצחק: אדם עשוי למשמש בכיסו בכל שעה.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>
                <a:uFill>
                  <a:solidFill>
                    <a:srgbClr val="00B050"/>
                  </a:solidFill>
                </a:uFill>
              </a:rPr>
              <a:t>(המשפט בעברית)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356992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[הסבירו את הדחייה בלשונכם]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32 - 34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9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8944"/>
                <a:gridCol w="1171972"/>
                <a:gridCol w="977280"/>
                <a:gridCol w="1980084"/>
                <a:gridCol w="306132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מקרה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טעם</a:t>
                      </a:r>
                      <a:r>
                        <a:rPr lang="he-IL" baseline="0" dirty="0" smtClean="0"/>
                        <a:t> לפי ההוכחה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טעם לפי</a:t>
                      </a:r>
                      <a:r>
                        <a:rPr lang="he-IL" baseline="0" dirty="0" smtClean="0"/>
                        <a:t> הדחייה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פירות מפוזרים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הרי אלו שלו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 הבעלים יתייאשו כשידעו בעתיד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</a:t>
                      </a:r>
                      <a:r>
                        <a:rPr lang="he-IL" baseline="0" dirty="0" smtClean="0"/>
                        <a:t> הבעלים הפקירו אותם (</a:t>
                      </a:r>
                      <a:r>
                        <a:rPr lang="he-IL" baseline="0" dirty="0" err="1" smtClean="0"/>
                        <a:t>מכנשתא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דבי</a:t>
                      </a:r>
                      <a:r>
                        <a:rPr lang="he-IL" baseline="0" dirty="0" smtClean="0"/>
                        <a:t> דרי)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מעות מפוזרות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הרי אלו</a:t>
                      </a:r>
                      <a:r>
                        <a:rPr lang="he-IL" baseline="0" dirty="0" smtClean="0"/>
                        <a:t> שלו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 הבעלים יתייאשו כשידעו בעתיד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הבעלים כבר יודעים</a:t>
                      </a:r>
                      <a:r>
                        <a:rPr lang="he-IL" baseline="0" dirty="0" smtClean="0"/>
                        <a:t> שאבדו כי אדם עשוי למשמש בכיסו בכל שעה.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עיגולי </a:t>
                      </a:r>
                      <a:r>
                        <a:rPr lang="he-IL" dirty="0" err="1" smtClean="0"/>
                        <a:t>דבילה</a:t>
                      </a:r>
                      <a:r>
                        <a:rPr lang="he-IL" dirty="0" smtClean="0"/>
                        <a:t> וכיכרות של נחתום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כי הבעלים יתייאשו כשידעו בעתיד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כי הבעלים יתייאשו כשידעו בעתיד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כי הבעלים יתייאשו כשידעו בעתיד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הוכחות 5-1 סיכום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15 - 34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6228020"/>
            <a:ext cx="600196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קראו בגמרא, העתיקו למחברת והשלימו את כל הפרטים החסרים.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82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8944"/>
                <a:gridCol w="1171972"/>
                <a:gridCol w="977280"/>
                <a:gridCol w="1937792"/>
                <a:gridCol w="3103612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מקרה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טעם</a:t>
                      </a:r>
                      <a:r>
                        <a:rPr lang="he-IL" baseline="0" dirty="0" smtClean="0"/>
                        <a:t> לפי ההוכחה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טעם לפי</a:t>
                      </a:r>
                      <a:r>
                        <a:rPr lang="he-IL" baseline="0" dirty="0" smtClean="0"/>
                        <a:t> הדחייה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פירות מפוזרים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הרי אלו שלו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 הבעלים יתייאשו כשידעו בעתיד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</a:t>
                      </a:r>
                      <a:r>
                        <a:rPr lang="he-IL" baseline="0" dirty="0" smtClean="0"/>
                        <a:t> הבעלים הפקירו אותם (</a:t>
                      </a:r>
                      <a:r>
                        <a:rPr lang="he-IL" baseline="0" dirty="0" err="1" smtClean="0"/>
                        <a:t>מכנשתא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דבי</a:t>
                      </a:r>
                      <a:r>
                        <a:rPr lang="he-IL" baseline="0" dirty="0" smtClean="0"/>
                        <a:t> דרי)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מעות מפוזרות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הרי אלו</a:t>
                      </a:r>
                      <a:r>
                        <a:rPr lang="he-IL" baseline="0" dirty="0" smtClean="0"/>
                        <a:t> שלו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 הבעלים יתייאשו כשידעו בעתיד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הבעלים כבר יודעים</a:t>
                      </a:r>
                      <a:r>
                        <a:rPr lang="he-IL" baseline="0" dirty="0" smtClean="0"/>
                        <a:t> שאבדו כי אדם עשוי למשמש בכיסו בכל שעה.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עיגולי </a:t>
                      </a:r>
                      <a:r>
                        <a:rPr lang="he-IL" dirty="0" err="1" smtClean="0"/>
                        <a:t>דבילה</a:t>
                      </a:r>
                      <a:r>
                        <a:rPr lang="he-IL" dirty="0" smtClean="0"/>
                        <a:t> וכיכרות של נחתום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Guttman Yad" pitchFamily="2" charset="-79"/>
                          <a:cs typeface="Guttman Yad" pitchFamily="2" charset="-79"/>
                        </a:rPr>
                        <a:t>הרי</a:t>
                      </a:r>
                      <a:r>
                        <a:rPr lang="he-IL" sz="1600" baseline="0" dirty="0" smtClean="0">
                          <a:latin typeface="Guttman Yad" pitchFamily="2" charset="-79"/>
                          <a:cs typeface="Guttman Yad" pitchFamily="2" charset="-79"/>
                        </a:rPr>
                        <a:t> אלו שלו</a:t>
                      </a:r>
                      <a:endParaRPr lang="he-IL" sz="1600" dirty="0">
                        <a:latin typeface="Guttman Yad" pitchFamily="2" charset="-79"/>
                        <a:cs typeface="Guttman Ya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כי הבעלים יתייאשו כשידעו בעתיד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he-IL" sz="1600" kern="1200" dirty="0" smtClean="0">
                          <a:solidFill>
                            <a:schemeClr val="dk1"/>
                          </a:solidFill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הבעלים כבר שמו לב שהם נפלו מפני שהם כבדים.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he-I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מצא לשונות של ארגמן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הרי אלו שלו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כי הבעלים יתייאשו כשידעו בעתיד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he-IL" sz="1600" kern="1200" dirty="0" smtClean="0">
                          <a:solidFill>
                            <a:schemeClr val="dk1"/>
                          </a:solidFill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הבעלים כבר שמו לב שהם אבדו מפני שהם חשובים ואדם עשוי למשמש בכיסו.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הוכחה 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he-I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מצא מעות בבית הכנסת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הרי אלו שלו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כי הבעלים יתייאשו כשידעו בעתיד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kern="1200" dirty="0" smtClean="0">
                          <a:solidFill>
                            <a:schemeClr val="dk1"/>
                          </a:solidFill>
                          <a:latin typeface="Guttman Yad" pitchFamily="2" charset="-79"/>
                          <a:ea typeface="+mn-ea"/>
                          <a:cs typeface="Guttman Yad" pitchFamily="2" charset="-79"/>
                        </a:rPr>
                        <a:t>הבעלים כבר יודעים שאבדו כי אדם עשוי למשמש בכיסו בכל שעה.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הוכחות 5-1 סיכום - תשובות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15 - 34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he-IL" dirty="0" smtClean="0"/>
              <a:t>כתוב בתורה "וּבְקֻצְרְכֶם אֶת-קְצִ</a:t>
            </a:r>
            <a:r>
              <a:rPr lang="he-IL" dirty="0" err="1" smtClean="0"/>
              <a:t>יר </a:t>
            </a:r>
            <a:r>
              <a:rPr lang="he-IL" dirty="0" smtClean="0"/>
              <a:t>אַרְצְכֶם לֹא תְכַלֶּה </a:t>
            </a:r>
            <a:r>
              <a:rPr lang="he-IL" dirty="0" err="1" smtClean="0"/>
              <a:t>פְּ</a:t>
            </a:r>
            <a:r>
              <a:rPr lang="he-IL" dirty="0" smtClean="0"/>
              <a:t>אַת שָׂדְךָ </a:t>
            </a:r>
            <a:r>
              <a:rPr lang="he-IL" dirty="0" err="1" smtClean="0"/>
              <a:t>לִקְ</a:t>
            </a:r>
            <a:r>
              <a:rPr lang="he-IL" dirty="0" smtClean="0"/>
              <a:t>צֹר וְלֶקֶט </a:t>
            </a:r>
            <a:r>
              <a:rPr lang="he-IL" dirty="0" err="1" smtClean="0"/>
              <a:t>קְצִי</a:t>
            </a:r>
            <a:r>
              <a:rPr lang="he-IL" dirty="0" smtClean="0"/>
              <a:t>רְךָ </a:t>
            </a:r>
            <a:r>
              <a:rPr lang="he-IL" dirty="0" err="1" smtClean="0"/>
              <a:t>לֹ</a:t>
            </a:r>
            <a:r>
              <a:rPr lang="he-IL" dirty="0" smtClean="0"/>
              <a:t>א תְלַקֵּט... לֶעָנִי וְלַג</a:t>
            </a:r>
            <a:r>
              <a:rPr lang="he-IL" dirty="0" err="1" smtClean="0"/>
              <a:t>ֵּר תַּע</a:t>
            </a:r>
            <a:r>
              <a:rPr lang="he-IL" dirty="0" smtClean="0"/>
              <a:t>ֲזֹב אֹתָ</a:t>
            </a:r>
            <a:r>
              <a:rPr lang="he-IL" dirty="0" err="1" smtClean="0"/>
              <a:t>ם </a:t>
            </a:r>
            <a:r>
              <a:rPr lang="he-IL" dirty="0" smtClean="0"/>
              <a:t>אֲנִי </a:t>
            </a:r>
            <a:r>
              <a:rPr lang="he-IL" dirty="0" err="1" smtClean="0"/>
              <a:t>ה</a:t>
            </a:r>
            <a:r>
              <a:rPr lang="he-IL" dirty="0" smtClean="0"/>
              <a:t>' </a:t>
            </a:r>
            <a:r>
              <a:rPr lang="he-IL" dirty="0" err="1" smtClean="0"/>
              <a:t>אֱלֹקֵ</a:t>
            </a:r>
            <a:r>
              <a:rPr lang="he-IL" dirty="0" smtClean="0"/>
              <a:t>יכֶם" (ויקרא </a:t>
            </a:r>
            <a:r>
              <a:rPr lang="he-IL" dirty="0" err="1" smtClean="0"/>
              <a:t>יט</a:t>
            </a:r>
            <a:r>
              <a:rPr lang="he-IL" dirty="0" smtClean="0"/>
              <a:t>, ט-י)</a:t>
            </a:r>
          </a:p>
          <a:p>
            <a:r>
              <a:rPr lang="he-IL" dirty="0" smtClean="0"/>
              <a:t>מכאן למדנו שיש מצווה להשאיר לעניים לקט – שבולים הנופלים בשדה בשעת הקצירה.</a:t>
            </a:r>
          </a:p>
          <a:p>
            <a:r>
              <a:rPr lang="he-IL" dirty="0" smtClean="0"/>
              <a:t>במסכת פאה פרק ח' משנה א' כתוב: "</a:t>
            </a:r>
            <a:r>
              <a:rPr lang="he-IL" dirty="0" err="1" smtClean="0"/>
              <a:t>מאימתיי</a:t>
            </a:r>
            <a:r>
              <a:rPr lang="he-IL" dirty="0" smtClean="0"/>
              <a:t> כל אדם </a:t>
            </a:r>
            <a:r>
              <a:rPr lang="he-IL" dirty="0" err="1" smtClean="0"/>
              <a:t>מותרין</a:t>
            </a:r>
            <a:r>
              <a:rPr lang="he-IL" dirty="0" smtClean="0"/>
              <a:t> בלקט? </a:t>
            </a:r>
            <a:r>
              <a:rPr lang="he-IL" dirty="0" err="1" smtClean="0"/>
              <a:t>משיהלכו</a:t>
            </a:r>
            <a:r>
              <a:rPr lang="he-IL" dirty="0" smtClean="0"/>
              <a:t> הנמושות". </a:t>
            </a:r>
          </a:p>
          <a:p>
            <a:r>
              <a:rPr lang="he-IL" dirty="0" smtClean="0"/>
              <a:t>מכאן למדנו שיש מצב שבו לכל אדם יהיה מותר לקחת מהלקט – </a:t>
            </a:r>
            <a:r>
              <a:rPr lang="he-IL" dirty="0" err="1" smtClean="0"/>
              <a:t>משיהלכו</a:t>
            </a:r>
            <a:r>
              <a:rPr lang="he-IL" dirty="0" smtClean="0"/>
              <a:t> בה הנמושות. בהסבר מילים אלה חלקו החכמים כפי שמפרטת הגמרא --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הקדמה להוכחה 6</a:t>
            </a:r>
            <a:endParaRPr lang="he-IL" dirty="0"/>
          </a:p>
        </p:txBody>
      </p:sp>
      <p:pic>
        <p:nvPicPr>
          <p:cNvPr id="61442" name="Picture 2" descr="http://upload.kipa.co.il/media-upload/kipa_gal/gal440/1-f-tgraham-by-sa12136900555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1488"/>
            <a:ext cx="2088232" cy="138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הוכחה 6 – מאימתי כל אדם </a:t>
            </a:r>
            <a:br>
              <a:rPr lang="he-IL" dirty="0" smtClean="0"/>
            </a:br>
            <a:r>
              <a:rPr lang="he-IL" dirty="0" smtClean="0"/>
              <a:t>מותרים בלקט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4392488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dirty="0" err="1" smtClean="0"/>
              <a:t>וא"ר</a:t>
            </a:r>
            <a:r>
              <a:rPr lang="he-IL" sz="2800" dirty="0" smtClean="0"/>
              <a:t> יוחנן: "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סבי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דאזלי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אתיגרא</a:t>
            </a:r>
            <a:r>
              <a:rPr lang="he-IL" sz="2800" dirty="0" smtClean="0"/>
              <a:t>" </a:t>
            </a:r>
          </a:p>
          <a:p>
            <a:r>
              <a:rPr lang="he-IL" sz="2800" dirty="0" smtClean="0"/>
              <a:t>ריש לקיש אמר: "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לקוטי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בתר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לקוטי</a:t>
            </a:r>
            <a:r>
              <a:rPr lang="he-IL" sz="2800" dirty="0" smtClean="0"/>
              <a:t>" </a:t>
            </a:r>
          </a:p>
          <a:p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ואמאי</a:t>
            </a:r>
            <a:r>
              <a:rPr lang="he-IL" sz="2800" dirty="0" smtClean="0"/>
              <a:t>,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נהי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800" dirty="0" err="1" smtClean="0"/>
              <a:t>עניים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דהכא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מיאשי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איכא</a:t>
            </a:r>
            <a:r>
              <a:rPr lang="he-IL" sz="2800" dirty="0" smtClean="0"/>
              <a:t> עניים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בדוכתא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אחריתא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800" dirty="0" smtClean="0"/>
              <a:t>לא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מיאשי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4320480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dirty="0" err="1" smtClean="0"/>
              <a:t>וא"ר</a:t>
            </a:r>
            <a:r>
              <a:rPr lang="he-IL" sz="2800" dirty="0" smtClean="0"/>
              <a:t> יוחנן: "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זקנים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ההולכים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על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משענתם</a:t>
            </a:r>
            <a:r>
              <a:rPr lang="he-IL" sz="2800" dirty="0" smtClean="0"/>
              <a:t>" </a:t>
            </a:r>
          </a:p>
          <a:p>
            <a:r>
              <a:rPr lang="he-IL" sz="2800" dirty="0" smtClean="0"/>
              <a:t>ריש לקיש אמר: "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מקלטים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אחרי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מלקטים</a:t>
            </a:r>
            <a:r>
              <a:rPr lang="he-IL" sz="2800" dirty="0" smtClean="0"/>
              <a:t>" </a:t>
            </a:r>
          </a:p>
          <a:p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ומדוע</a:t>
            </a:r>
            <a:r>
              <a:rPr lang="he-IL" sz="2800" dirty="0" smtClean="0"/>
              <a:t>,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אפילו אם</a:t>
            </a:r>
            <a:r>
              <a:rPr lang="he-IL" sz="2800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he-IL" sz="2800" dirty="0" smtClean="0"/>
              <a:t>עניים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של כאן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מתייאשים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יש</a:t>
            </a:r>
            <a:r>
              <a:rPr lang="he-IL" sz="2800" dirty="0" smtClean="0"/>
              <a:t> עניים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במקום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אחר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ש</a:t>
            </a:r>
            <a:r>
              <a:rPr lang="he-IL" sz="2800" dirty="0" smtClean="0"/>
              <a:t>לא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מתייאשים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34 - 39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תרשים זרימה: קלט ידני 20"/>
          <p:cNvSpPr/>
          <p:nvPr/>
        </p:nvSpPr>
        <p:spPr>
          <a:xfrm>
            <a:off x="251520" y="476672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העתיקו למחברתכם את המילים בארמית ואת תרגומם.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הסבר הוכחה 6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140968"/>
            <a:ext cx="741682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אחרי שהלכו בשדה הנמושות כל עניי העיר יודעים שאין להם סיכוי למצוא עוד לקט בשדה </a:t>
            </a:r>
            <a:r>
              <a:rPr lang="he-IL" b="1" dirty="0" smtClean="0"/>
              <a:t>והם מתייאשים </a:t>
            </a:r>
            <a:r>
              <a:rPr lang="he-IL" dirty="0" smtClean="0"/>
              <a:t>ולכן הלקט מותר לכל אדם. </a:t>
            </a:r>
          </a:p>
          <a:p>
            <a:r>
              <a:rPr lang="he-IL" dirty="0" smtClean="0"/>
              <a:t>מצד שני, יש עניים שלא נמצאים בעיר </a:t>
            </a:r>
            <a:r>
              <a:rPr lang="he-IL" b="1" dirty="0" smtClean="0"/>
              <a:t>ועדיין לא יודעים </a:t>
            </a:r>
            <a:r>
              <a:rPr lang="he-IL" dirty="0" smtClean="0"/>
              <a:t>שעברו בשדה הנמושות. </a:t>
            </a:r>
            <a:r>
              <a:rPr lang="he-IL" b="1" dirty="0" smtClean="0"/>
              <a:t>זהו מקרה של </a:t>
            </a:r>
            <a:r>
              <a:rPr lang="he-IL" b="1" dirty="0" err="1" smtClean="0"/>
              <a:t>יאוש</a:t>
            </a:r>
            <a:r>
              <a:rPr lang="he-IL" b="1" dirty="0" smtClean="0"/>
              <a:t> שלא מדעת</a:t>
            </a:r>
            <a:r>
              <a:rPr lang="he-IL" dirty="0" smtClean="0"/>
              <a:t> (כי כאשר העניים בעיר השנייה ידעו הם יתייאשו מייד). ובכל זאת כתוב </a:t>
            </a:r>
            <a:r>
              <a:rPr lang="he-IL" b="1" dirty="0" smtClean="0"/>
              <a:t>שהלקט מותר לכל אדם</a:t>
            </a:r>
            <a:r>
              <a:rPr lang="he-IL" dirty="0" smtClean="0"/>
              <a:t>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411760" y="5445224"/>
            <a:ext cx="1296144" cy="504056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>
            <a:hlinkClick r:id="rId4" action="ppaction://hlinksldjump"/>
          </p:cNvPr>
          <p:cNvSpPr/>
          <p:nvPr/>
        </p:nvSpPr>
        <p:spPr>
          <a:xfrm>
            <a:off x="3208040" y="1969790"/>
            <a:ext cx="13437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34 - 39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6929" y="1196752"/>
            <a:ext cx="525823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b="1" u="sng" dirty="0" smtClean="0"/>
              <a:t>מקרה</a:t>
            </a:r>
            <a:r>
              <a:rPr lang="he-IL" dirty="0" smtClean="0"/>
              <a:t> – מציאת לקט אחרי שמהלכים בשדה הנמושות. </a:t>
            </a:r>
          </a:p>
          <a:p>
            <a:r>
              <a:rPr lang="he-IL" dirty="0" smtClean="0"/>
              <a:t>(אנשים הבודקים את השדה ביסודיות אם נשאר עוד לקט).</a:t>
            </a:r>
          </a:p>
          <a:p>
            <a:endParaRPr lang="he-IL" dirty="0" smtClean="0"/>
          </a:p>
          <a:p>
            <a:r>
              <a:rPr lang="he-IL" b="1" u="sng" dirty="0" smtClean="0"/>
              <a:t>דין</a:t>
            </a:r>
            <a:r>
              <a:rPr lang="he-IL" dirty="0" smtClean="0"/>
              <a:t> – הלקט מותר לכל אדם.</a:t>
            </a:r>
          </a:p>
          <a:p>
            <a:endParaRPr lang="he-IL" dirty="0" smtClean="0"/>
          </a:p>
          <a:p>
            <a:r>
              <a:rPr lang="he-IL" b="1" u="sng" dirty="0" smtClean="0"/>
              <a:t>טעם</a:t>
            </a:r>
            <a:r>
              <a:rPr lang="he-IL" dirty="0" smtClean="0"/>
              <a:t> – [מה יכול להיות הטעם לדין זה?]</a:t>
            </a:r>
            <a:endParaRPr lang="he-IL" dirty="0"/>
          </a:p>
        </p:txBody>
      </p:sp>
      <p:pic>
        <p:nvPicPr>
          <p:cNvPr id="22" name="Picture 2" descr="http://upload.kipa.co.il/media-upload/kipa_gal/gal440/1-f-tgraham-by-sa12136900555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877272"/>
            <a:ext cx="1221971" cy="81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6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40324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אמרי</a:t>
            </a:r>
            <a:r>
              <a:rPr lang="he-IL" sz="2400" dirty="0" smtClean="0"/>
              <a:t>: כיון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דאיכא</a:t>
            </a:r>
            <a:r>
              <a:rPr lang="he-IL" sz="2400" dirty="0" smtClean="0"/>
              <a:t> עניים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הכא</a:t>
            </a:r>
            <a:r>
              <a:rPr lang="he-IL" sz="2400" dirty="0" smtClean="0"/>
              <a:t>,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הנך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מעיקרא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איאושי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מיאש</a:t>
            </a:r>
            <a:r>
              <a:rPr lang="he-IL" sz="2400" dirty="0" smtClean="0"/>
              <a:t>.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ואמרי</a:t>
            </a:r>
            <a:r>
              <a:rPr lang="he-IL" sz="2400" dirty="0" smtClean="0"/>
              <a:t>: "עניים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דהתם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מלקטי ליה</a:t>
            </a:r>
            <a:r>
              <a:rPr lang="he-IL" sz="2400" dirty="0" smtClean="0"/>
              <a:t>".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3204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נענה</a:t>
            </a:r>
            <a:r>
              <a:rPr lang="he-IL" sz="2400" dirty="0" smtClean="0"/>
              <a:t>: כיון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שיש</a:t>
            </a:r>
            <a:r>
              <a:rPr lang="he-IL" sz="2400" dirty="0" smtClean="0"/>
              <a:t> עניים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כאן</a:t>
            </a:r>
            <a:r>
              <a:rPr lang="he-IL" sz="2400" dirty="0" smtClean="0"/>
              <a:t>,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ההם</a:t>
            </a:r>
            <a:r>
              <a:rPr lang="he-IL" sz="2400" dirty="0" smtClean="0"/>
              <a:t> [ששם] 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מן ההתחלה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מתייאשים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לחלוטין</a:t>
            </a:r>
            <a:r>
              <a:rPr lang="he-IL" sz="2400" dirty="0" smtClean="0"/>
              <a:t>.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ואומרים</a:t>
            </a:r>
            <a:r>
              <a:rPr lang="he-IL" sz="2400" dirty="0" smtClean="0"/>
              <a:t>: "עניים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ששם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מלקטים אותו</a:t>
            </a:r>
            <a:r>
              <a:rPr lang="he-IL" sz="2400" dirty="0" smtClean="0"/>
              <a:t>".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העניים שבערים האחרות בכלל לא מתכוונים ללקוט בעיר הזאת. הם יודעים שהעניים של העיר הזאת </a:t>
            </a:r>
            <a:r>
              <a:rPr lang="he-IL" dirty="0" err="1" smtClean="0"/>
              <a:t>יקחו</a:t>
            </a:r>
            <a:r>
              <a:rPr lang="he-IL" dirty="0" smtClean="0"/>
              <a:t> את כל הלקט ולכן הם </a:t>
            </a:r>
            <a:r>
              <a:rPr lang="he-IL" b="1" dirty="0" smtClean="0"/>
              <a:t>מתייאשים כבר מראש</a:t>
            </a:r>
            <a:r>
              <a:rPr lang="he-IL" dirty="0" smtClean="0"/>
              <a:t>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411760" y="6165304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39 - 41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מהי מצוות לקט?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לפי המשנה במסכת פאה מתי מותר לאדם שאינו עני לקחת מהלקט?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כתבו את שני ההסברים המובאים בגמרא למילה נמושות.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מהו הטעם לדין שכתבתם בשאלה 2 לפי ההוכחה של הגמרא?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כיצד מקרה זה קשור לנושא "</a:t>
            </a:r>
            <a:r>
              <a:rPr lang="he-IL" dirty="0" err="1" smtClean="0"/>
              <a:t>יאוש</a:t>
            </a:r>
            <a:r>
              <a:rPr lang="he-IL" dirty="0" smtClean="0"/>
              <a:t> שלא מדעת". 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 ההוכחה שמביאה הגמרא מכאן לשיטת רבא?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דחיית הגמרא להוכחה זו.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– הוכחה 6 - שאלות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34 - 41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הוכחה 7 – קציעות בדרך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844824"/>
            <a:ext cx="777686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ת"ש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קציעות (תאנים מיובשות) בדרך ואפילו בצד שדה קציעות. וכן תאנה הנוטה לדרך ומצא תאנים תחתיה – </a:t>
            </a:r>
          </a:p>
          <a:p>
            <a:r>
              <a:rPr lang="he-IL" sz="2800" dirty="0" smtClean="0"/>
              <a:t>מותרות משום גזל ופטורות מן המעשר. </a:t>
            </a:r>
          </a:p>
          <a:p>
            <a:r>
              <a:rPr lang="he-IL" sz="2800" dirty="0" smtClean="0"/>
              <a:t>בזיתים ובחרובים אסור. (מסכת מעשרות פ"ג מ"ד)</a:t>
            </a:r>
            <a:endParaRPr lang="he-IL" sz="2800" dirty="0"/>
          </a:p>
        </p:txBody>
      </p: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628800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3" action="ppaction://hlinksldjump"/>
          </p:cNvPr>
          <p:cNvSpPr/>
          <p:nvPr/>
        </p:nvSpPr>
        <p:spPr>
          <a:xfrm>
            <a:off x="8172400" y="198884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41 - 45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755576" y="4293096"/>
          <a:ext cx="8136904" cy="1651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2664"/>
                <a:gridCol w="3582771"/>
                <a:gridCol w="1677243"/>
                <a:gridCol w="2034226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מקרה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טעם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רישא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תאנים</a:t>
                      </a:r>
                      <a:r>
                        <a:rPr lang="he-IL" baseline="0" dirty="0" smtClean="0"/>
                        <a:t> מיובשות בדרך או מתחת לעץ תאנים.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[השלימו]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(בהמשך)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סיפא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זיתים או חרובים</a:t>
                      </a:r>
                      <a:r>
                        <a:rPr lang="he-IL" baseline="0" dirty="0" smtClean="0"/>
                        <a:t> מתחתם לעץ שלהם.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[השלימו]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(בהמשך)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הוכחה 7 – המשך ההוכחה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196752"/>
            <a:ext cx="439248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err="1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בשלמא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רישא</a:t>
            </a:r>
            <a:r>
              <a:rPr lang="he-IL" sz="2800" dirty="0" smtClean="0"/>
              <a:t> </a:t>
            </a:r>
            <a:r>
              <a:rPr lang="he-IL" sz="2800" dirty="0" err="1" smtClean="0"/>
              <a:t>לאביי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לא קשיא</a:t>
            </a:r>
            <a:r>
              <a:rPr lang="he-IL" sz="2800" dirty="0" smtClean="0"/>
              <a:t> -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אגב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דחשיבי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ממשמש בהו</a:t>
            </a:r>
            <a:r>
              <a:rPr lang="he-IL" sz="2800" dirty="0" smtClean="0"/>
              <a:t>. תאנה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ידיע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דנתרא</a:t>
            </a:r>
            <a:r>
              <a:rPr lang="he-IL" sz="2800" dirty="0" smtClean="0"/>
              <a:t>. </a:t>
            </a:r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אלא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סיפא</a:t>
            </a:r>
            <a:r>
              <a:rPr lang="he-IL" sz="2800" dirty="0" smtClean="0"/>
              <a:t> </a:t>
            </a:r>
            <a:r>
              <a:rPr lang="he-IL" sz="2800" dirty="0" err="1" smtClean="0"/>
              <a:t>לרבא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קשיא</a:t>
            </a:r>
            <a:r>
              <a:rPr lang="he-IL" sz="2800" dirty="0" smtClean="0"/>
              <a:t> -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דקתני</a:t>
            </a:r>
            <a:r>
              <a:rPr lang="he-IL" sz="2800" dirty="0" smtClean="0"/>
              <a:t> בזיתים ובחרובים אסור!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446449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בשלום</a:t>
            </a:r>
            <a:r>
              <a:rPr lang="he-IL" sz="24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מ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התחלת</a:t>
            </a:r>
            <a:r>
              <a:rPr lang="he-IL" sz="2400" dirty="0" smtClean="0"/>
              <a:t> המשנה לפי </a:t>
            </a:r>
            <a:r>
              <a:rPr lang="he-IL" sz="2400" dirty="0" err="1" smtClean="0"/>
              <a:t>אביי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אין קושיה</a:t>
            </a:r>
            <a:r>
              <a:rPr lang="he-IL" sz="2400" dirty="0" smtClean="0"/>
              <a:t> –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מפני</a:t>
            </a:r>
            <a:r>
              <a:rPr lang="he-IL" sz="2400" dirty="0" smtClean="0"/>
              <a:t> ש[הקציעות]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חשובות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בודק אותם</a:t>
            </a:r>
            <a:r>
              <a:rPr lang="he-IL" sz="2400" dirty="0" smtClean="0"/>
              <a:t>. תאנה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גם</a:t>
            </a:r>
            <a:r>
              <a:rPr lang="he-IL" sz="2400" dirty="0" smtClean="0"/>
              <a:t> [כגון]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שכבר ידע</a:t>
            </a:r>
            <a:r>
              <a:rPr lang="he-IL" sz="2400" dirty="0" smtClean="0"/>
              <a:t> [הבעלים]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שנשרה</a:t>
            </a:r>
            <a:r>
              <a:rPr lang="he-IL" sz="2400" dirty="0" smtClean="0"/>
              <a:t> [מן העץ]. </a:t>
            </a:r>
            <a:r>
              <a:rPr lang="he-IL" sz="24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אלא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סוף המשנה</a:t>
            </a:r>
            <a:r>
              <a:rPr lang="he-IL" sz="2400" dirty="0" smtClean="0"/>
              <a:t> </a:t>
            </a:r>
            <a:r>
              <a:rPr lang="he-IL" sz="2400" dirty="0" err="1" smtClean="0"/>
              <a:t>לרבא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קשה</a:t>
            </a:r>
            <a:r>
              <a:rPr lang="he-IL" sz="2400" dirty="0" smtClean="0"/>
              <a:t> –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שכתוב</a:t>
            </a:r>
            <a:r>
              <a:rPr lang="he-IL" sz="2400" dirty="0" smtClean="0"/>
              <a:t> בזיתים ובחרובים אסור!</a:t>
            </a:r>
            <a:endParaRPr lang="he-IL" sz="2400" dirty="0"/>
          </a:p>
        </p:txBody>
      </p: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980728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3" action="ppaction://hlinksldjump"/>
          </p:cNvPr>
          <p:cNvSpPr/>
          <p:nvPr/>
        </p:nvSpPr>
        <p:spPr>
          <a:xfrm>
            <a:off x="7884368" y="1340768"/>
            <a:ext cx="115212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45 - 49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מלבן 20">
            <a:hlinkClick r:id="rId3" action="ppaction://hlinksldjump"/>
          </p:cNvPr>
          <p:cNvSpPr/>
          <p:nvPr/>
        </p:nvSpPr>
        <p:spPr>
          <a:xfrm>
            <a:off x="8316416" y="2636912"/>
            <a:ext cx="64807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" name="מלבן 26">
            <a:hlinkClick r:id="rId3" action="ppaction://hlinksldjump"/>
          </p:cNvPr>
          <p:cNvSpPr/>
          <p:nvPr/>
        </p:nvSpPr>
        <p:spPr>
          <a:xfrm>
            <a:off x="3707904" y="126876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/>
        </p:nvGraphicFramePr>
        <p:xfrm>
          <a:off x="827584" y="3717032"/>
          <a:ext cx="8136904" cy="2473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3330"/>
                <a:gridCol w="2221260"/>
                <a:gridCol w="1237506"/>
                <a:gridCol w="3824808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מקרה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טעם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רישא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תאנים</a:t>
                      </a:r>
                      <a:r>
                        <a:rPr lang="he-IL" baseline="0" dirty="0" smtClean="0"/>
                        <a:t> מיובשות בדרך או מתחת לעץ תאנים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מות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ר לקחת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sng" baseline="0" dirty="0" smtClean="0"/>
                        <a:t>לפי </a:t>
                      </a:r>
                      <a:r>
                        <a:rPr lang="he-IL" b="1" u="sng" baseline="0" dirty="0" err="1" smtClean="0"/>
                        <a:t>אביי</a:t>
                      </a:r>
                      <a:r>
                        <a:rPr lang="he-IL" baseline="0" dirty="0" smtClean="0"/>
                        <a:t> – כי הבעלים כבר יודע שהם נפלו. (למשל שבדק אותם מפני חשיבותם)</a:t>
                      </a:r>
                      <a:endParaRPr lang="he-IL" dirty="0" smtClean="0"/>
                    </a:p>
                    <a:p>
                      <a:pPr rtl="1"/>
                      <a:r>
                        <a:rPr lang="he-IL" b="1" u="sng" dirty="0" smtClean="0"/>
                        <a:t>לפי רבא</a:t>
                      </a:r>
                      <a:r>
                        <a:rPr lang="he-IL" baseline="0" dirty="0" smtClean="0"/>
                        <a:t> – כי הבעלים </a:t>
                      </a:r>
                      <a:r>
                        <a:rPr lang="he-IL" baseline="0" dirty="0" err="1" smtClean="0"/>
                        <a:t>יתיאשו</a:t>
                      </a:r>
                      <a:r>
                        <a:rPr lang="he-IL" baseline="0" dirty="0" smtClean="0"/>
                        <a:t> מהם כשידעו שנפלו.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סיפא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מצא זיתים או חרובים</a:t>
                      </a:r>
                      <a:r>
                        <a:rPr lang="he-IL" baseline="0" dirty="0" smtClean="0"/>
                        <a:t> מתחתם לעץ שלהם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אסור לקחת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u="sng" dirty="0" smtClean="0"/>
                        <a:t>לפי</a:t>
                      </a:r>
                      <a:r>
                        <a:rPr lang="he-IL" b="1" u="sng" baseline="0" dirty="0" smtClean="0"/>
                        <a:t> </a:t>
                      </a:r>
                      <a:r>
                        <a:rPr lang="he-IL" b="1" u="sng" baseline="0" dirty="0" err="1" smtClean="0"/>
                        <a:t>אביי</a:t>
                      </a:r>
                      <a:r>
                        <a:rPr lang="he-IL" baseline="0" dirty="0" smtClean="0"/>
                        <a:t> – כי הבעלים עוד לא יודע שנפלו </a:t>
                      </a:r>
                      <a:r>
                        <a:rPr lang="he-IL" baseline="0" dirty="0" err="1" smtClean="0"/>
                        <a:t>ויאוש</a:t>
                      </a:r>
                      <a:r>
                        <a:rPr lang="he-IL" baseline="0" dirty="0" smtClean="0"/>
                        <a:t> שלא מדעת לא נחשב </a:t>
                      </a:r>
                      <a:r>
                        <a:rPr lang="he-IL" baseline="0" dirty="0" err="1" smtClean="0"/>
                        <a:t>יאוש</a:t>
                      </a:r>
                      <a:r>
                        <a:rPr lang="he-IL" baseline="0" dirty="0" smtClean="0"/>
                        <a:t>.</a:t>
                      </a:r>
                    </a:p>
                    <a:p>
                      <a:pPr rtl="1"/>
                      <a:r>
                        <a:rPr lang="he-IL" b="1" u="sng" baseline="0" dirty="0" smtClean="0"/>
                        <a:t>לפי רבא</a:t>
                      </a:r>
                      <a:r>
                        <a:rPr lang="he-IL" baseline="0" dirty="0" smtClean="0"/>
                        <a:t> - ??? קשה!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err="1" smtClean="0"/>
              <a:t>יאוש</a:t>
            </a:r>
            <a:r>
              <a:rPr lang="he-IL" sz="4000" dirty="0" smtClean="0"/>
              <a:t> שלא מדעת – </a:t>
            </a:r>
            <a:r>
              <a:rPr lang="he-IL" sz="4000" dirty="0" err="1" smtClean="0"/>
              <a:t>שקלא</a:t>
            </a:r>
            <a:r>
              <a:rPr lang="he-IL" sz="4000" dirty="0" smtClean="0"/>
              <a:t> </a:t>
            </a:r>
            <a:r>
              <a:rPr lang="he-IL" sz="4000" dirty="0" err="1" smtClean="0"/>
              <a:t>וטריא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בבא </a:t>
            </a:r>
            <a:r>
              <a:rPr lang="he-IL" sz="2400" dirty="0" err="1" smtClean="0"/>
              <a:t>מציעא</a:t>
            </a:r>
            <a:r>
              <a:rPr lang="he-IL" sz="2400" dirty="0" smtClean="0"/>
              <a:t>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ע"א –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ע"ב</a:t>
            </a:r>
            <a:endParaRPr lang="he-IL" sz="2400" dirty="0"/>
          </a:p>
        </p:txBody>
      </p:sp>
      <p:pic>
        <p:nvPicPr>
          <p:cNvPr id="20" name="Picture 2" descr="http://www.kikarhashabat.co.il/data/forum/att/ac/opva2ctd.jpg"/>
          <p:cNvPicPr>
            <a:picLocks noChangeAspect="1" noChangeArrowheads="1"/>
          </p:cNvPicPr>
          <p:nvPr/>
        </p:nvPicPr>
        <p:blipFill>
          <a:blip r:embed="rId3" cstate="print"/>
          <a:srcRect b="6323"/>
          <a:stretch>
            <a:fillRect/>
          </a:stretch>
        </p:blipFill>
        <p:spPr bwMode="auto">
          <a:xfrm>
            <a:off x="1115616" y="4005064"/>
            <a:ext cx="2448272" cy="2128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הוכחה 7 – המשך ההוכחה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196752"/>
            <a:ext cx="439248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err="1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בשלמא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רישא</a:t>
            </a:r>
            <a:r>
              <a:rPr lang="he-IL" sz="2800" dirty="0" smtClean="0"/>
              <a:t> </a:t>
            </a:r>
            <a:r>
              <a:rPr lang="he-IL" sz="2800" dirty="0" err="1" smtClean="0"/>
              <a:t>לאביי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לא קשיא</a:t>
            </a:r>
            <a:r>
              <a:rPr lang="he-IL" sz="2800" dirty="0" smtClean="0"/>
              <a:t> -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אגב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דחשיבי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ממשמש בהו</a:t>
            </a:r>
            <a:r>
              <a:rPr lang="he-IL" sz="2800" dirty="0" smtClean="0"/>
              <a:t>. תאנה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מידע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ידיע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דנתרא</a:t>
            </a:r>
            <a:r>
              <a:rPr lang="he-IL" sz="2800" dirty="0" smtClean="0"/>
              <a:t>. </a:t>
            </a:r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אלא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סיפא</a:t>
            </a:r>
            <a:r>
              <a:rPr lang="he-IL" sz="2800" dirty="0" smtClean="0"/>
              <a:t> </a:t>
            </a:r>
            <a:r>
              <a:rPr lang="he-IL" sz="2800" dirty="0" err="1" smtClean="0"/>
              <a:t>לרבא</a:t>
            </a:r>
            <a:r>
              <a:rPr lang="he-IL" sz="2800" dirty="0" smtClean="0"/>
              <a:t> </a:t>
            </a:r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קשיא</a:t>
            </a:r>
            <a:r>
              <a:rPr lang="he-IL" sz="2800" dirty="0" smtClean="0"/>
              <a:t> -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דקתני</a:t>
            </a:r>
            <a:r>
              <a:rPr lang="he-IL" sz="2800" dirty="0" smtClean="0"/>
              <a:t> בזיתים ובחרובים אסור!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446449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בשלום</a:t>
            </a:r>
            <a:r>
              <a:rPr lang="he-IL" sz="24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התחלת</a:t>
            </a:r>
            <a:r>
              <a:rPr lang="he-IL" sz="2400" dirty="0" smtClean="0"/>
              <a:t> המשנה לפי </a:t>
            </a:r>
            <a:r>
              <a:rPr lang="he-IL" sz="2400" dirty="0" err="1" smtClean="0"/>
              <a:t>אביי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אין קושיה</a:t>
            </a:r>
            <a:r>
              <a:rPr lang="he-IL" sz="2400" dirty="0" smtClean="0"/>
              <a:t> –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מפני</a:t>
            </a:r>
            <a:r>
              <a:rPr lang="he-IL" sz="2400" dirty="0" smtClean="0"/>
              <a:t> ש[הקציעות]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חשובות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בודק אותם</a:t>
            </a:r>
            <a:r>
              <a:rPr lang="he-IL" sz="2400" dirty="0" smtClean="0"/>
              <a:t>. תאנה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גם</a:t>
            </a:r>
            <a:r>
              <a:rPr lang="he-IL" sz="2400" dirty="0" smtClean="0"/>
              <a:t> [כגון]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שכבר ידע</a:t>
            </a:r>
            <a:r>
              <a:rPr lang="he-IL" sz="2400" dirty="0" smtClean="0"/>
              <a:t> [הבעלים]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שנשרה</a:t>
            </a:r>
            <a:r>
              <a:rPr lang="he-IL" sz="2400" dirty="0" smtClean="0"/>
              <a:t> [מן העץ]. </a:t>
            </a:r>
            <a:r>
              <a:rPr lang="he-IL" sz="24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אלא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סוף המשנה</a:t>
            </a:r>
            <a:r>
              <a:rPr lang="he-IL" sz="2400" dirty="0" smtClean="0"/>
              <a:t> </a:t>
            </a:r>
            <a:r>
              <a:rPr lang="he-IL" sz="2400" dirty="0" err="1" smtClean="0"/>
              <a:t>לרבא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קשה</a:t>
            </a:r>
            <a:r>
              <a:rPr lang="he-IL" sz="2400" dirty="0" smtClean="0"/>
              <a:t> –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שכתוב</a:t>
            </a:r>
            <a:r>
              <a:rPr lang="he-IL" sz="2400" dirty="0" smtClean="0"/>
              <a:t> בזיתים ובחרובים אסור!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645024"/>
            <a:ext cx="741682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אפשר להסביר את המשנה ממסכת מעשרות לפי </a:t>
            </a:r>
            <a:r>
              <a:rPr lang="he-IL" dirty="0" err="1" smtClean="0"/>
              <a:t>אביי</a:t>
            </a:r>
            <a:r>
              <a:rPr lang="he-IL" dirty="0" smtClean="0"/>
              <a:t> (גם את הרישא וגם את הסיפא) לפי הכללים שכבר למדנו. </a:t>
            </a:r>
            <a:r>
              <a:rPr lang="he-IL" b="1" dirty="0" smtClean="0"/>
              <a:t>אבל מה יהיה הסברו של רבא </a:t>
            </a:r>
            <a:r>
              <a:rPr lang="he-IL" dirty="0" smtClean="0"/>
              <a:t>לטעם הדין בסיפא</a:t>
            </a:r>
            <a:r>
              <a:rPr lang="he-IL" b="1" dirty="0" smtClean="0"/>
              <a:t> </a:t>
            </a:r>
            <a:r>
              <a:rPr lang="he-IL" dirty="0" smtClean="0"/>
              <a:t>של המשנה. אם מצא זיתים או חרובים מתחת לעץ מדוע אסור? </a:t>
            </a:r>
            <a:r>
              <a:rPr lang="he-IL" b="1" dirty="0" smtClean="0"/>
              <a:t>הרי הבעלים ודאי יתייאשו כשידעו על כך?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>
            <a:off x="5868144" y="5589240"/>
            <a:ext cx="648072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980728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5" action="ppaction://hlinksldjump"/>
          </p:cNvPr>
          <p:cNvSpPr/>
          <p:nvPr/>
        </p:nvSpPr>
        <p:spPr>
          <a:xfrm>
            <a:off x="7884368" y="1340768"/>
            <a:ext cx="115212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165304"/>
            <a:ext cx="360040" cy="43855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45 - 49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מלבן 20">
            <a:hlinkClick r:id="rId5" action="ppaction://hlinksldjump"/>
          </p:cNvPr>
          <p:cNvSpPr/>
          <p:nvPr/>
        </p:nvSpPr>
        <p:spPr>
          <a:xfrm>
            <a:off x="8316416" y="2636912"/>
            <a:ext cx="64807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6562" name="Picture 2" descr="http://benron.co.il/wp-content/uploads/2010/08/93055858-1-300x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967586"/>
            <a:ext cx="1203262" cy="890414"/>
          </a:xfrm>
          <a:prstGeom prst="rect">
            <a:avLst/>
          </a:prstGeom>
          <a:noFill/>
        </p:spPr>
      </p:pic>
      <p:pic>
        <p:nvPicPr>
          <p:cNvPr id="66564" name="Picture 4" descr="http://images.mouse.co.il/storage/3/e/ggg--olives3.jpg"/>
          <p:cNvPicPr>
            <a:picLocks noChangeAspect="1" noChangeArrowheads="1"/>
          </p:cNvPicPr>
          <p:nvPr/>
        </p:nvPicPr>
        <p:blipFill>
          <a:blip r:embed="rId8" cstate="print"/>
          <a:srcRect t="36603" r="54682"/>
          <a:stretch>
            <a:fillRect/>
          </a:stretch>
        </p:blipFill>
        <p:spPr bwMode="auto">
          <a:xfrm>
            <a:off x="3707904" y="6021288"/>
            <a:ext cx="1008112" cy="748309"/>
          </a:xfrm>
          <a:prstGeom prst="rect">
            <a:avLst/>
          </a:prstGeom>
          <a:noFill/>
        </p:spPr>
      </p:pic>
      <p:pic>
        <p:nvPicPr>
          <p:cNvPr id="66566" name="Picture 6" descr="http://www.fruitstock.co.il/uploads/types/%D7%97%D7%A8%D7%95%D7%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2299" y="5990008"/>
            <a:ext cx="1233597" cy="823368"/>
          </a:xfrm>
          <a:prstGeom prst="rect">
            <a:avLst/>
          </a:prstGeom>
          <a:noFill/>
        </p:spPr>
      </p:pic>
      <p:sp>
        <p:nvSpPr>
          <p:cNvPr id="27" name="מלבן 26">
            <a:hlinkClick r:id="rId5" action="ppaction://hlinksldjump"/>
          </p:cNvPr>
          <p:cNvSpPr/>
          <p:nvPr/>
        </p:nvSpPr>
        <p:spPr>
          <a:xfrm>
            <a:off x="3707904" y="1268760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דחיית הוכחה 7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403244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/>
              <a:t>אמר רבי </a:t>
            </a:r>
            <a:r>
              <a:rPr lang="he-IL" sz="2400" dirty="0" err="1" smtClean="0"/>
              <a:t>אבהו</a:t>
            </a:r>
            <a:r>
              <a:rPr lang="he-IL" sz="2400" dirty="0" smtClean="0"/>
              <a:t>: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שאני</a:t>
            </a:r>
            <a:r>
              <a:rPr lang="he-IL" sz="2400" dirty="0" smtClean="0"/>
              <a:t> זית הואיל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וחזותו</a:t>
            </a:r>
            <a:r>
              <a:rPr lang="he-IL" sz="2400" dirty="0" smtClean="0"/>
              <a:t> מוכיח עליו.</a:t>
            </a:r>
          </a:p>
          <a:p>
            <a:r>
              <a:rPr lang="he-IL" sz="2400" dirty="0" smtClean="0"/>
              <a:t>ואע"ג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דנתרין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זיתי</a:t>
            </a:r>
            <a:r>
              <a:rPr lang="he-IL" sz="2400" dirty="0" smtClean="0"/>
              <a:t> -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מידע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ידיע</a:t>
            </a:r>
            <a:r>
              <a:rPr lang="he-IL" sz="2400" dirty="0" smtClean="0"/>
              <a:t> -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דוכתא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דאיניש</a:t>
            </a:r>
            <a:r>
              <a:rPr lang="he-IL" sz="2400" dirty="0" smtClean="0"/>
              <a:t>, 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איניש</a:t>
            </a:r>
            <a:r>
              <a:rPr lang="he-IL" sz="2400" dirty="0" smtClean="0"/>
              <a:t> הוא.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32048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/>
              <a:t>אמר רבי </a:t>
            </a:r>
            <a:r>
              <a:rPr lang="he-IL" sz="2400" dirty="0" err="1" smtClean="0"/>
              <a:t>אבהו</a:t>
            </a:r>
            <a:r>
              <a:rPr lang="he-IL" sz="2400" dirty="0" smtClean="0"/>
              <a:t>: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שונה</a:t>
            </a:r>
            <a:r>
              <a:rPr lang="he-IL" sz="2400" dirty="0" smtClean="0"/>
              <a:t> הזית הואיל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וצורתו</a:t>
            </a:r>
            <a:r>
              <a:rPr lang="he-IL" sz="2400" dirty="0" smtClean="0"/>
              <a:t> מוכיח עליו [מאיזה עץ נפל]</a:t>
            </a:r>
          </a:p>
          <a:p>
            <a:r>
              <a:rPr lang="he-IL" sz="2400" dirty="0" smtClean="0"/>
              <a:t>ואף על גב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שנושרים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זיתים</a:t>
            </a:r>
            <a:r>
              <a:rPr lang="he-IL" sz="2400" dirty="0" smtClean="0"/>
              <a:t> –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יודעים היטב</a:t>
            </a:r>
            <a:r>
              <a:rPr lang="he-IL" sz="2400" dirty="0" smtClean="0"/>
              <a:t> –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מקומו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של אדם</a:t>
            </a:r>
            <a:r>
              <a:rPr lang="he-IL" sz="2400" dirty="0" smtClean="0"/>
              <a:t> – [שייך לאותו]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אדם</a:t>
            </a:r>
            <a:r>
              <a:rPr lang="he-IL" sz="2400" dirty="0" smtClean="0"/>
              <a:t>.</a:t>
            </a:r>
            <a:endParaRPr lang="he-IL" sz="2800" dirty="0"/>
          </a:p>
        </p:txBody>
      </p:sp>
      <p:sp>
        <p:nvSpPr>
          <p:cNvPr id="7" name="תרשים זרימה: קלט ידני 6"/>
          <p:cNvSpPr/>
          <p:nvPr/>
        </p:nvSpPr>
        <p:spPr>
          <a:xfrm>
            <a:off x="827584" y="404664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העתיקו את המילים בארמית ואת תרגומם למחברתכם.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884855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במקרה עליה מדובר בסיפא של המשנה – זיתים וחרובים – </a:t>
            </a:r>
            <a:r>
              <a:rPr lang="he-IL" b="1" dirty="0" smtClean="0"/>
              <a:t>הבעלים לא מתייאש </a:t>
            </a:r>
            <a:r>
              <a:rPr lang="he-IL" dirty="0" smtClean="0"/>
              <a:t>כלל כי יש לו סימן – צורתו של הזית מעיד מאיזה עץ הוא נפל ומקומו מעיד על בעליו.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728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093296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5868144" y="6093296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5868144" y="6093296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49 - 52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err="1" smtClean="0"/>
              <a:t>נסיון</a:t>
            </a:r>
            <a:r>
              <a:rPr lang="he-IL" dirty="0" smtClean="0"/>
              <a:t> התנגדות לדחייה</a:t>
            </a:r>
            <a:br>
              <a:rPr lang="he-IL" dirty="0" smtClean="0"/>
            </a:br>
            <a:r>
              <a:rPr lang="he-IL" dirty="0" smtClean="0"/>
              <a:t>וביטול </a:t>
            </a:r>
            <a:r>
              <a:rPr lang="he-IL" dirty="0" err="1" smtClean="0"/>
              <a:t>נסיון</a:t>
            </a:r>
            <a:r>
              <a:rPr lang="he-IL" dirty="0" smtClean="0"/>
              <a:t> זה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1844824"/>
            <a:ext cx="504056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/>
              <a:t>[שאלה:]</a:t>
            </a:r>
          </a:p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הכי</a:t>
            </a:r>
            <a:r>
              <a:rPr lang="he-IL" sz="2400" dirty="0" smtClean="0"/>
              <a:t> אפילו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רישא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400" dirty="0" smtClean="0"/>
              <a:t>? </a:t>
            </a:r>
          </a:p>
          <a:p>
            <a:r>
              <a:rPr lang="he-IL" sz="2400" dirty="0" smtClean="0"/>
              <a:t>[תשובה:]</a:t>
            </a:r>
          </a:p>
          <a:p>
            <a:r>
              <a:rPr lang="he-IL" sz="2400" dirty="0" smtClean="0"/>
              <a:t>אמר רב </a:t>
            </a:r>
            <a:r>
              <a:rPr lang="he-IL" sz="2400" dirty="0" err="1" smtClean="0"/>
              <a:t>פפא</a:t>
            </a:r>
            <a:r>
              <a:rPr lang="he-IL" sz="2400" dirty="0" smtClean="0"/>
              <a:t>: תאנה עם נפילתה נמאסת.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31683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/>
              <a:t>[תרגמו]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861048"/>
            <a:ext cx="74168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לדחייה–</a:t>
            </a:r>
          </a:p>
          <a:p>
            <a:r>
              <a:rPr lang="he-IL" dirty="0" smtClean="0"/>
              <a:t>הגמרא שואלת: אם כך, שהצורה של הפרי מוכיח למי הוא שייך, אז גם בתחילת המשנה – לגבי תאנים – יהיה אסור לקחת כי צורת התאנה תוכיח למי היא שייכת. על כך עונה רב </a:t>
            </a:r>
            <a:r>
              <a:rPr lang="he-IL" dirty="0" err="1" smtClean="0"/>
              <a:t>פפא</a:t>
            </a:r>
            <a:r>
              <a:rPr lang="he-IL" dirty="0" smtClean="0"/>
              <a:t> שתאנה מייד כשהיא נופלת היא נמאסת והבעלים מפקיר אותה.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5373216"/>
            <a:ext cx="23042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ההוכחה עדיין </a:t>
            </a:r>
            <a:r>
              <a:rPr lang="he-IL" dirty="0" err="1" smtClean="0"/>
              <a:t>נדחיתה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21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093296"/>
            <a:ext cx="360040" cy="438554"/>
          </a:xfrm>
          <a:prstGeom prst="rect">
            <a:avLst/>
          </a:prstGeom>
          <a:noFill/>
        </p:spPr>
      </p:pic>
      <p:cxnSp>
        <p:nvCxnSpPr>
          <p:cNvPr id="23" name="מחבר ישר 22"/>
          <p:cNvCxnSpPr/>
          <p:nvPr/>
        </p:nvCxnSpPr>
        <p:spPr>
          <a:xfrm>
            <a:off x="5868144" y="6093296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5868144" y="6093296"/>
            <a:ext cx="576064" cy="5040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52 - 53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1844824"/>
            <a:ext cx="504056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אי</a:t>
            </a:r>
            <a:r>
              <a:rPr lang="he-IL" sz="2400" dirty="0" smtClean="0"/>
              <a:t>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הכי</a:t>
            </a:r>
            <a:r>
              <a:rPr lang="he-IL" sz="2400" dirty="0" smtClean="0"/>
              <a:t> אפילו 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רישא</a:t>
            </a:r>
            <a:r>
              <a:rPr lang="he-IL" sz="2400" dirty="0" smtClean="0"/>
              <a:t> </a:t>
            </a:r>
            <a:r>
              <a:rPr lang="he-IL" sz="2400" u="sng" dirty="0" err="1" smtClean="0">
                <a:uFill>
                  <a:solidFill>
                    <a:srgbClr val="00B050"/>
                  </a:solidFill>
                </a:uFill>
              </a:rPr>
              <a:t>נמי</a:t>
            </a:r>
            <a:r>
              <a:rPr lang="he-IL" sz="2400" dirty="0" smtClean="0"/>
              <a:t> אמר רב </a:t>
            </a:r>
            <a:r>
              <a:rPr lang="he-IL" sz="2400" dirty="0" err="1" smtClean="0"/>
              <a:t>פפא</a:t>
            </a:r>
            <a:r>
              <a:rPr lang="he-IL" sz="2400" dirty="0" smtClean="0"/>
              <a:t> תאנה עם נפילתה נמאסת</a:t>
            </a:r>
          </a:p>
          <a:p>
            <a:endParaRPr lang="he-IL" sz="2400" dirty="0" smtClean="0"/>
          </a:p>
          <a:p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844824"/>
            <a:ext cx="3168352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הציטוט שמימין מכיל שאלה ולאחריה תשובה. סמנו היכן מסתיימת השאלה ומתחילה התשובה. </a:t>
            </a:r>
            <a:r>
              <a:rPr lang="he-IL" dirty="0" err="1" smtClean="0"/>
              <a:t>העזרו</a:t>
            </a:r>
            <a:r>
              <a:rPr lang="he-IL" dirty="0" smtClean="0"/>
              <a:t> בכלל "שינוי דובר".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כתבו את המקרים והדינים שבמשנה ממסכת מעשרות.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ההוכחה לטובת </a:t>
            </a:r>
            <a:r>
              <a:rPr lang="he-IL" dirty="0" err="1" smtClean="0"/>
              <a:t>אביי</a:t>
            </a:r>
            <a:r>
              <a:rPr lang="he-IL" dirty="0" smtClean="0"/>
              <a:t> מהמשנה במסכת מעשרות.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הדחייה של רבא להוכחה שכתבתם בשאלה הקודמת.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כיצד ניסתה </a:t>
            </a:r>
            <a:r>
              <a:rPr lang="he-IL" dirty="0" err="1" smtClean="0"/>
              <a:t>להגמרא</a:t>
            </a:r>
            <a:r>
              <a:rPr lang="he-IL" dirty="0" smtClean="0"/>
              <a:t> להתנגד לדחייה ומה הייתה תשובה רב </a:t>
            </a:r>
            <a:r>
              <a:rPr lang="he-IL" dirty="0" err="1" smtClean="0"/>
              <a:t>פפא</a:t>
            </a:r>
            <a:r>
              <a:rPr lang="he-IL" dirty="0" smtClean="0"/>
              <a:t> לניסיון זה?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הוכחה 7 - שאלות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41 - 53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ההוכחות שראינו עד כה </a:t>
            </a:r>
            <a:r>
              <a:rPr lang="he-IL" dirty="0" err="1" smtClean="0"/>
              <a:t>בשקלא</a:t>
            </a:r>
            <a:r>
              <a:rPr lang="he-IL" dirty="0" smtClean="0"/>
              <a:t> </a:t>
            </a:r>
            <a:r>
              <a:rPr lang="he-IL" dirty="0" err="1" smtClean="0"/>
              <a:t>וטריא</a:t>
            </a:r>
            <a:r>
              <a:rPr lang="he-IL" dirty="0" smtClean="0"/>
              <a:t> של הגמרא: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פמג"ש</a:t>
            </a:r>
            <a:r>
              <a:rPr lang="he-IL" dirty="0" smtClean="0"/>
              <a:t> </a:t>
            </a:r>
            <a:r>
              <a:rPr lang="he-IL" dirty="0" err="1" smtClean="0"/>
              <a:t>ממקנט"י</a:t>
            </a:r>
            <a:r>
              <a:rPr lang="he-IL" dirty="0" smtClean="0"/>
              <a:t> </a:t>
            </a:r>
            <a:r>
              <a:rPr lang="he-IL" dirty="0" err="1" smtClean="0"/>
              <a:t>ככסע"ז</a:t>
            </a:r>
            <a:r>
              <a:rPr lang="he-IL" dirty="0" smtClean="0"/>
              <a:t> סימן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14 - 53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ציין מיקום תוכן 1"/>
          <p:cNvSpPr txBox="1">
            <a:spLocks/>
          </p:cNvSpPr>
          <p:nvPr/>
        </p:nvSpPr>
        <p:spPr>
          <a:xfrm>
            <a:off x="6084168" y="2852936"/>
            <a:ext cx="2684984" cy="2304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ירות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מ-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 – ע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ולי </a:t>
            </a:r>
            <a:r>
              <a:rPr kumimoji="0" lang="he-I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דבילה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 - ל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ונות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תוכן 1"/>
          <p:cNvSpPr txBox="1">
            <a:spLocks/>
          </p:cNvSpPr>
          <p:nvPr/>
        </p:nvSpPr>
        <p:spPr>
          <a:xfrm>
            <a:off x="3203848" y="2852936"/>
            <a:ext cx="2829000" cy="28083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 – ה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וצא מעות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מ-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אימתי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ציעות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 – הג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e-IL" sz="2700" dirty="0" smtClean="0"/>
              <a:t>ט – ש</a:t>
            </a:r>
            <a:r>
              <a:rPr lang="he-IL" sz="2700" dirty="0" smtClean="0">
                <a:solidFill>
                  <a:srgbClr val="FF0000"/>
                </a:solidFill>
              </a:rPr>
              <a:t>ט</a:t>
            </a:r>
            <a:r>
              <a:rPr lang="he-IL" sz="2700" dirty="0" smtClean="0"/>
              <a:t>ף נהר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כולים להציל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תוכן 1"/>
          <p:cNvSpPr txBox="1">
            <a:spLocks/>
          </p:cNvSpPr>
          <p:nvPr/>
        </p:nvSpPr>
        <p:spPr>
          <a:xfrm>
            <a:off x="251520" y="2852936"/>
            <a:ext cx="2829000" cy="2520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יצד אמרו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כ-  בין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ך ובין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ך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 – בו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תני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ודנו הטל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e-IL" sz="2700" dirty="0" smtClean="0"/>
              <a:t>ז – יצאה </a:t>
            </a:r>
            <a:r>
              <a:rPr lang="he-IL" sz="2700" dirty="0" smtClean="0">
                <a:solidFill>
                  <a:srgbClr val="FF0000"/>
                </a:solidFill>
              </a:rPr>
              <a:t>ז</a:t>
            </a:r>
            <a:r>
              <a:rPr lang="he-IL" sz="2700" dirty="0" smtClean="0"/>
              <a:t>ו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 smtClean="0"/>
              <a:t>יאוש</a:t>
            </a:r>
            <a:r>
              <a:rPr lang="he-IL" dirty="0" smtClean="0"/>
              <a:t> שלא מדעת -</a:t>
            </a:r>
            <a:br>
              <a:rPr lang="he-IL" dirty="0" smtClean="0"/>
            </a:br>
            <a:r>
              <a:rPr lang="he-IL" dirty="0" smtClean="0"/>
              <a:t>סוף מצגת ב'</a:t>
            </a:r>
            <a:endParaRPr lang="he-IL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פירוש המילה – בוא ושמע.</a:t>
            </a:r>
          </a:p>
          <a:p>
            <a:r>
              <a:rPr lang="he-IL" dirty="0" smtClean="0"/>
              <a:t>פירוש </a:t>
            </a:r>
            <a:r>
              <a:rPr lang="he-IL" u="dbl" dirty="0" smtClean="0">
                <a:uFill>
                  <a:solidFill>
                    <a:srgbClr val="FF0000"/>
                  </a:solidFill>
                </a:uFill>
              </a:rPr>
              <a:t>התמרור</a:t>
            </a:r>
            <a:r>
              <a:rPr lang="he-IL" dirty="0" smtClean="0"/>
              <a:t> – פתיחה להוכחה*.</a:t>
            </a:r>
          </a:p>
          <a:p>
            <a:pPr>
              <a:buNone/>
            </a:pP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*הוכחה – סיוע וחיזוק לדברים שנאמרו. </a:t>
            </a:r>
          </a:p>
          <a:p>
            <a:r>
              <a:rPr lang="he-IL" dirty="0" smtClean="0"/>
              <a:t>את ההוכחה מביאה הגמרא </a:t>
            </a:r>
            <a:r>
              <a:rPr lang="he-IL" dirty="0" err="1" smtClean="0"/>
              <a:t>בדר"כ</a:t>
            </a:r>
            <a:r>
              <a:rPr lang="he-IL" dirty="0" smtClean="0"/>
              <a:t> ממקור תנאי (משנה, ברייתא או תוספתא) כחיזוק לדברי האמוראים.</a:t>
            </a:r>
          </a:p>
          <a:p>
            <a:r>
              <a:rPr lang="he-IL" dirty="0" smtClean="0"/>
              <a:t>זכרו את הכלל – לאמורא אסור לחלוק על תנא!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תא שמע</a:t>
            </a:r>
            <a:endParaRPr lang="he-IL" sz="4400" u="db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288032" cy="31219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79512" y="260649"/>
            <a:ext cx="2669506" cy="1110853"/>
          </a:xfrm>
          <a:prstGeom prst="bevel">
            <a:avLst>
              <a:gd name="adj" fmla="val 8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מילה זו הינה "תמרור".</a:t>
            </a:r>
          </a:p>
          <a:p>
            <a:pPr algn="ctr"/>
            <a:r>
              <a:rPr lang="he-IL" dirty="0" smtClean="0"/>
              <a:t>לתזכורת אודות תמרורים בגמרא לחצו כאן.</a:t>
            </a:r>
            <a:endParaRPr lang="he-IL" dirty="0"/>
          </a:p>
        </p:txBody>
      </p:sp>
      <p:sp>
        <p:nvSpPr>
          <p:cNvPr id="12" name="חץ ימינה 11">
            <a:hlinkClick r:id="" action="ppaction://hlinkshowjump?jump=lastslideviewed"/>
          </p:cNvPr>
          <p:cNvSpPr/>
          <p:nvPr/>
        </p:nvSpPr>
        <p:spPr>
          <a:xfrm>
            <a:off x="7380312" y="6165304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חזור</a:t>
            </a:r>
            <a:endParaRPr lang="he-IL" dirty="0"/>
          </a:p>
        </p:txBody>
      </p:sp>
      <p:pic>
        <p:nvPicPr>
          <p:cNvPr id="13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805264"/>
            <a:ext cx="288032" cy="312190"/>
          </a:xfrm>
          <a:prstGeom prst="rect">
            <a:avLst/>
          </a:prstGeom>
          <a:noFill/>
        </p:spPr>
      </p:pic>
      <p:pic>
        <p:nvPicPr>
          <p:cNvPr id="14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6672"/>
            <a:ext cx="720080" cy="877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פירוש המילה – בשלום ... אלא...</a:t>
            </a:r>
          </a:p>
          <a:p>
            <a:r>
              <a:rPr lang="he-IL" dirty="0" smtClean="0"/>
              <a:t>פירוש </a:t>
            </a:r>
            <a:r>
              <a:rPr lang="he-IL" u="dbl" dirty="0" smtClean="0">
                <a:uFill>
                  <a:solidFill>
                    <a:srgbClr val="FF0000"/>
                  </a:solidFill>
                </a:uFill>
              </a:rPr>
              <a:t>התמרור</a:t>
            </a:r>
            <a:r>
              <a:rPr lang="he-IL" dirty="0" smtClean="0"/>
              <a:t> – פתיחה למבנה* של אפשרות נכונה ("</a:t>
            </a:r>
            <a:r>
              <a:rPr lang="he-IL" dirty="0" err="1" smtClean="0"/>
              <a:t>בשלמא</a:t>
            </a:r>
            <a:r>
              <a:rPr lang="he-IL" dirty="0" smtClean="0"/>
              <a:t>") ולאחריה אפשרות </a:t>
            </a:r>
            <a:r>
              <a:rPr lang="he-IL" dirty="0" err="1" smtClean="0"/>
              <a:t>שגוייה</a:t>
            </a:r>
            <a:r>
              <a:rPr lang="he-IL" dirty="0" smtClean="0"/>
              <a:t> ("אלא").</a:t>
            </a:r>
          </a:p>
          <a:p>
            <a:endParaRPr lang="he-IL" dirty="0" smtClean="0"/>
          </a:p>
          <a:p>
            <a:r>
              <a:rPr lang="he-IL" dirty="0" smtClean="0"/>
              <a:t>*מבנה – </a:t>
            </a:r>
            <a:r>
              <a:rPr lang="he-IL" dirty="0" err="1" smtClean="0"/>
              <a:t>מבנה</a:t>
            </a:r>
            <a:r>
              <a:rPr lang="he-IL" dirty="0" smtClean="0"/>
              <a:t> הינו סוג מיוחד של תמרור שמורכב מכמה חלקים.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u="dbl" dirty="0" err="1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בשלמא</a:t>
            </a:r>
            <a:r>
              <a:rPr lang="he-IL" sz="44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... אלא...</a:t>
            </a:r>
            <a:endParaRPr lang="he-IL" sz="4400" u="dbl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288032" cy="31219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79512" y="260649"/>
            <a:ext cx="2669506" cy="1110853"/>
          </a:xfrm>
          <a:prstGeom prst="bevel">
            <a:avLst>
              <a:gd name="adj" fmla="val 8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מילה זו הינה "תמרור".</a:t>
            </a:r>
          </a:p>
          <a:p>
            <a:pPr algn="ctr"/>
            <a:r>
              <a:rPr lang="he-IL" dirty="0" smtClean="0"/>
              <a:t>לתזכורת אודות תמרורים בגמרא לחצו כאן.</a:t>
            </a:r>
            <a:endParaRPr lang="he-IL" dirty="0"/>
          </a:p>
        </p:txBody>
      </p:sp>
      <p:sp>
        <p:nvSpPr>
          <p:cNvPr id="12" name="חץ ימינה 11">
            <a:hlinkClick r:id="" action="ppaction://hlinkshowjump?jump=lastslideviewed"/>
          </p:cNvPr>
          <p:cNvSpPr/>
          <p:nvPr/>
        </p:nvSpPr>
        <p:spPr>
          <a:xfrm>
            <a:off x="7380312" y="6165304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חזור</a:t>
            </a:r>
            <a:endParaRPr lang="he-IL" dirty="0"/>
          </a:p>
        </p:txBody>
      </p:sp>
      <p:pic>
        <p:nvPicPr>
          <p:cNvPr id="13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805264"/>
            <a:ext cx="288032" cy="312190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thumb/4/43/Peace_dove.svg/250px-Peace_dov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979456" cy="95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כמו שבכביש התמרורים עוזרים לנו לדעת מה הולך לקרות בהמשך הכביש, כך גם בגמרא.</a:t>
            </a:r>
          </a:p>
          <a:p>
            <a:r>
              <a:rPr lang="he-IL" dirty="0" smtClean="0"/>
              <a:t>תמרורים בגמרא הן מילות מפתח המגלות לנו מה הולך לקרות בהמשך הגמרא.</a:t>
            </a:r>
          </a:p>
          <a:p>
            <a:r>
              <a:rPr lang="he-IL" dirty="0" smtClean="0"/>
              <a:t>התמרור יכול לגלות לנו שעומדת להגיע שאלה, קושיה, סתירה, מחלוקת, הוכחה ועוד.</a:t>
            </a:r>
          </a:p>
          <a:p>
            <a:r>
              <a:rPr lang="he-IL" dirty="0" smtClean="0"/>
              <a:t>כדאי מאוד לזכור את התמרורים כי הם חוזרים על עצמם בגמרא שוב ושוב.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"</a:t>
            </a:r>
            <a:r>
              <a:rPr lang="he-IL" u="dbl" dirty="0" smtClean="0">
                <a:uFill>
                  <a:solidFill>
                    <a:srgbClr val="FF0000"/>
                  </a:solidFill>
                </a:uFill>
              </a:rPr>
              <a:t>תמרורים</a:t>
            </a:r>
            <a:r>
              <a:rPr lang="he-IL" dirty="0" smtClean="0"/>
              <a:t>" בגמרא</a:t>
            </a:r>
            <a:endParaRPr lang="he-IL" dirty="0"/>
          </a:p>
        </p:txBody>
      </p:sp>
      <p:pic>
        <p:nvPicPr>
          <p:cNvPr id="35842" name="Picture 2" descr="http://www.orenohana.co.il/_/rsrc/1321027945492/home/lamed/faqs/%D7%A1%D7%99%D7%9E%D7%9F%20%D7%A9%D7%90%D7%9C%D7%94%20copy.png?height=200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229200"/>
            <a:ext cx="1080120" cy="1080120"/>
          </a:xfrm>
          <a:prstGeom prst="rect">
            <a:avLst/>
          </a:prstGeom>
          <a:noFill/>
        </p:spPr>
      </p:pic>
      <p:pic>
        <p:nvPicPr>
          <p:cNvPr id="35844" name="Picture 4" descr="http://www.fun.mivzakon.co.il/pictures/pictures/20-11-2011%2009-37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1296144" cy="1138845"/>
          </a:xfrm>
          <a:prstGeom prst="rect">
            <a:avLst/>
          </a:prstGeom>
          <a:noFill/>
        </p:spPr>
      </p:pic>
      <p:pic>
        <p:nvPicPr>
          <p:cNvPr id="35846" name="Picture 6" descr="http://www.nehiga.co.il/media/57834/%D7%94%D7%99%D7%A6%D7%9E%D7%93-%D7%9C%D7%99%D7%9E%D7%99%D7%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301208"/>
            <a:ext cx="1152128" cy="976278"/>
          </a:xfrm>
          <a:prstGeom prst="rect">
            <a:avLst/>
          </a:prstGeom>
          <a:noFill/>
        </p:spPr>
      </p:pic>
      <p:sp>
        <p:nvSpPr>
          <p:cNvPr id="7" name="חץ ימינה 6">
            <a:hlinkClick r:id="" action="ppaction://hlinkshowjump?jump=lastslideviewed"/>
          </p:cNvPr>
          <p:cNvSpPr/>
          <p:nvPr/>
        </p:nvSpPr>
        <p:spPr>
          <a:xfrm>
            <a:off x="7596336" y="6165304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חזור</a:t>
            </a:r>
            <a:endParaRPr lang="he-IL" dirty="0"/>
          </a:p>
        </p:txBody>
      </p:sp>
      <p:pic>
        <p:nvPicPr>
          <p:cNvPr id="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5805264"/>
            <a:ext cx="288032" cy="31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9520"/>
          </a:xfrm>
        </p:spPr>
        <p:txBody>
          <a:bodyPr/>
          <a:lstStyle/>
          <a:p>
            <a:r>
              <a:rPr lang="he-IL" dirty="0" smtClean="0"/>
              <a:t>ציר זמן:</a:t>
            </a:r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- תזכורת</a:t>
            </a:r>
            <a:endParaRPr lang="he-IL" dirty="0"/>
          </a:p>
        </p:txBody>
      </p:sp>
      <p:sp>
        <p:nvSpPr>
          <p:cNvPr id="6" name="מחומש 5"/>
          <p:cNvSpPr/>
          <p:nvPr/>
        </p:nvSpPr>
        <p:spPr>
          <a:xfrm flipH="1">
            <a:off x="179512" y="4653136"/>
            <a:ext cx="8749480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034" name="Picture 2" descr="C:\Users\Moshe\AppData\Local\Microsoft\Windows\Temporary Internet Files\Content.IE5\93F1YQRQ\MC9004414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229200"/>
            <a:ext cx="507332" cy="5073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100392" y="5661248"/>
            <a:ext cx="683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8:00</a:t>
            </a: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3501008"/>
            <a:ext cx="43204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456" y="4221088"/>
            <a:ext cx="148219" cy="2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64288" y="1916832"/>
            <a:ext cx="18722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8:00 -</a:t>
            </a:r>
          </a:p>
          <a:p>
            <a:r>
              <a:rPr lang="he-IL" dirty="0" smtClean="0"/>
              <a:t>חיים איבד אבידה </a:t>
            </a:r>
            <a:r>
              <a:rPr lang="he-IL" b="1" u="sng" dirty="0" smtClean="0"/>
              <a:t>שאין בה סימן</a:t>
            </a:r>
            <a:r>
              <a:rPr lang="he-IL" dirty="0" smtClean="0"/>
              <a:t> והוא לא שם לב לכך.</a:t>
            </a:r>
            <a:endParaRPr lang="he-IL" dirty="0"/>
          </a:p>
        </p:txBody>
      </p:sp>
      <p:pic>
        <p:nvPicPr>
          <p:cNvPr id="12" name="Picture 2" descr="C:\Users\Moshe\AppData\Local\Microsoft\Windows\Temporary Internet Files\Content.IE5\93F1YQRQ\MC9004414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29200"/>
            <a:ext cx="507332" cy="5073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48064" y="5661248"/>
            <a:ext cx="683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8:30</a:t>
            </a:r>
            <a:endParaRPr lang="he-IL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73016"/>
            <a:ext cx="362296" cy="9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861048"/>
            <a:ext cx="148219" cy="2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44008" y="1916832"/>
            <a:ext cx="1872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8:30 -</a:t>
            </a:r>
          </a:p>
          <a:p>
            <a:r>
              <a:rPr lang="he-IL" dirty="0" smtClean="0"/>
              <a:t>יפית מצאה את האבידה.</a:t>
            </a:r>
            <a:endParaRPr lang="he-I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483768" y="3501008"/>
            <a:ext cx="43204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Moshe\AppData\Local\Microsoft\Windows\Temporary Internet Files\Content.IE5\93F1YQRQ\MC9004414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507332" cy="50733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23728" y="5661248"/>
            <a:ext cx="8995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00:??</a:t>
            </a:r>
            <a:endParaRPr lang="he-IL" dirty="0"/>
          </a:p>
        </p:txBody>
      </p:sp>
      <p:sp>
        <p:nvSpPr>
          <p:cNvPr id="20" name="הסבר ענן 19"/>
          <p:cNvSpPr/>
          <p:nvPr/>
        </p:nvSpPr>
        <p:spPr>
          <a:xfrm flipH="1">
            <a:off x="1187624" y="3140968"/>
            <a:ext cx="2952328" cy="3096344"/>
          </a:xfrm>
          <a:prstGeom prst="cloudCallout">
            <a:avLst>
              <a:gd name="adj1" fmla="val -85298"/>
              <a:gd name="adj2" fmla="val -3540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717032"/>
            <a:ext cx="148219" cy="2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מחבר ישר 22"/>
          <p:cNvCxnSpPr/>
          <p:nvPr/>
        </p:nvCxnSpPr>
        <p:spPr>
          <a:xfrm>
            <a:off x="1907704" y="3717032"/>
            <a:ext cx="504056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1932577" y="3688751"/>
            <a:ext cx="43204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1600" y="1556792"/>
            <a:ext cx="28803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יפית יודעת שבעל האבידה בוודאות </a:t>
            </a:r>
            <a:r>
              <a:rPr lang="he-IL" dirty="0" err="1" smtClean="0"/>
              <a:t>יתיאש</a:t>
            </a:r>
            <a:r>
              <a:rPr lang="he-IL" dirty="0" smtClean="0"/>
              <a:t> </a:t>
            </a:r>
            <a:r>
              <a:rPr lang="he-IL" b="1" u="sng" dirty="0" smtClean="0"/>
              <a:t>בעתיד</a:t>
            </a:r>
            <a:r>
              <a:rPr lang="he-IL" dirty="0" smtClean="0"/>
              <a:t> מהאבידה כאשר יגלה שהחפץ אבד. אבל </a:t>
            </a:r>
            <a:r>
              <a:rPr lang="he-IL" b="1" u="sng" dirty="0" smtClean="0"/>
              <a:t>עכשיו</a:t>
            </a:r>
            <a:r>
              <a:rPr lang="he-IL" dirty="0" smtClean="0"/>
              <a:t> יתכן שעוד לא יודע ולכן עוד לא התייאש.</a:t>
            </a:r>
            <a:endParaRPr lang="he-IL" dirty="0"/>
          </a:p>
        </p:txBody>
      </p:sp>
      <p:sp>
        <p:nvSpPr>
          <p:cNvPr id="28" name="מלבן 27"/>
          <p:cNvSpPr/>
          <p:nvPr/>
        </p:nvSpPr>
        <p:spPr>
          <a:xfrm>
            <a:off x="2915816" y="6237312"/>
            <a:ext cx="44644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האם מותר </a:t>
            </a:r>
            <a:r>
              <a:rPr lang="he-IL" dirty="0" err="1" smtClean="0"/>
              <a:t>ליפית</a:t>
            </a:r>
            <a:r>
              <a:rPr lang="he-IL" dirty="0" smtClean="0"/>
              <a:t> לקחת את החפץ לעצמה?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9" grpId="0"/>
      <p:bldP spid="20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מצב זה נקרא "</a:t>
            </a:r>
            <a:r>
              <a:rPr lang="he-IL" dirty="0" err="1" smtClean="0"/>
              <a:t>יאוש</a:t>
            </a:r>
            <a:r>
              <a:rPr lang="he-IL" dirty="0" smtClean="0"/>
              <a:t> שלא מדעת". הכוונה שהבעלים עדיין לא יודעים שהחפץ אבד, אך כשידעו בעתיד, בוודאי יתייאשו כי בחפץ אין סימן.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- המחלוקת</a:t>
            </a:r>
            <a:endParaRPr lang="he-IL" dirty="0"/>
          </a:p>
        </p:txBody>
      </p:sp>
      <p:pic>
        <p:nvPicPr>
          <p:cNvPr id="45058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7452320" y="4149080"/>
            <a:ext cx="823772" cy="79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3356992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45062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37112"/>
            <a:ext cx="504056" cy="5297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3429000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5229200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229200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01008"/>
            <a:ext cx="362296" cy="9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717032"/>
            <a:ext cx="148219" cy="2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211960" y="2780928"/>
            <a:ext cx="43204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הסבר ענן 14"/>
          <p:cNvSpPr/>
          <p:nvPr/>
        </p:nvSpPr>
        <p:spPr>
          <a:xfrm flipH="1">
            <a:off x="3419872" y="2420888"/>
            <a:ext cx="1800200" cy="1728192"/>
          </a:xfrm>
          <a:prstGeom prst="cloudCallout">
            <a:avLst>
              <a:gd name="adj1" fmla="val -69358"/>
              <a:gd name="adj2" fmla="val 1697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996952"/>
            <a:ext cx="148219" cy="2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מחבר ישר 16"/>
          <p:cNvCxnSpPr/>
          <p:nvPr/>
        </p:nvCxnSpPr>
        <p:spPr>
          <a:xfrm>
            <a:off x="3635896" y="2996952"/>
            <a:ext cx="504056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3660769" y="2968671"/>
            <a:ext cx="43204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14" idx="3"/>
            <a:endCxn id="5" idx="1"/>
          </p:cNvCxnSpPr>
          <p:nvPr/>
        </p:nvCxnSpPr>
        <p:spPr>
          <a:xfrm>
            <a:off x="4644008" y="3266982"/>
            <a:ext cx="2160240" cy="413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4" idx="1"/>
            <a:endCxn id="9" idx="3"/>
          </p:cNvCxnSpPr>
          <p:nvPr/>
        </p:nvCxnSpPr>
        <p:spPr>
          <a:xfrm flipH="1">
            <a:off x="2699792" y="3266982"/>
            <a:ext cx="1512168" cy="485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12" idx="3"/>
            <a:endCxn id="10" idx="1"/>
          </p:cNvCxnSpPr>
          <p:nvPr/>
        </p:nvCxnSpPr>
        <p:spPr>
          <a:xfrm>
            <a:off x="5942408" y="3970861"/>
            <a:ext cx="933848" cy="158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stCxn id="12" idx="1"/>
            <a:endCxn id="11" idx="3"/>
          </p:cNvCxnSpPr>
          <p:nvPr/>
        </p:nvCxnSpPr>
        <p:spPr>
          <a:xfrm flipH="1">
            <a:off x="2699792" y="3970861"/>
            <a:ext cx="2880320" cy="158150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הגמרא מביאה ראשי תיבות לכל ההוכחות שיובאו </a:t>
            </a:r>
            <a:r>
              <a:rPr lang="he-IL" dirty="0" err="1" smtClean="0"/>
              <a:t>בשקלא</a:t>
            </a:r>
            <a:r>
              <a:rPr lang="he-IL" dirty="0" smtClean="0"/>
              <a:t> </a:t>
            </a:r>
            <a:r>
              <a:rPr lang="he-IL" dirty="0" err="1" smtClean="0"/>
              <a:t>וטריא</a:t>
            </a:r>
            <a:r>
              <a:rPr lang="he-IL" dirty="0" smtClean="0"/>
              <a:t> בסוגיה זו: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פמג"ש</a:t>
            </a:r>
            <a:r>
              <a:rPr lang="he-IL" dirty="0" smtClean="0"/>
              <a:t> </a:t>
            </a:r>
            <a:r>
              <a:rPr lang="he-IL" dirty="0" err="1" smtClean="0"/>
              <a:t>ממקנט"י</a:t>
            </a:r>
            <a:r>
              <a:rPr lang="he-IL" dirty="0" smtClean="0"/>
              <a:t> </a:t>
            </a:r>
            <a:r>
              <a:rPr lang="he-IL" dirty="0" err="1" smtClean="0"/>
              <a:t>ככסע"ז</a:t>
            </a:r>
            <a:r>
              <a:rPr lang="he-IL" dirty="0" smtClean="0"/>
              <a:t> סימן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14 - 15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ציין מיקום תוכן 1"/>
          <p:cNvSpPr txBox="1">
            <a:spLocks/>
          </p:cNvSpPr>
          <p:nvPr/>
        </p:nvSpPr>
        <p:spPr>
          <a:xfrm>
            <a:off x="6084168" y="2852936"/>
            <a:ext cx="2684984" cy="2304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ירות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מ-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 – ע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ולי </a:t>
            </a:r>
            <a:r>
              <a:rPr kumimoji="0" lang="he-I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דבילה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 - ל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ונות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תוכן 1"/>
          <p:cNvSpPr txBox="1">
            <a:spLocks/>
          </p:cNvSpPr>
          <p:nvPr/>
        </p:nvSpPr>
        <p:spPr>
          <a:xfrm>
            <a:off x="3203848" y="2852936"/>
            <a:ext cx="2829000" cy="28083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 – ה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וצא מעות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מ-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אימתי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ציעות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 – הג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e-IL" sz="2700" dirty="0" smtClean="0"/>
              <a:t>ט – ש</a:t>
            </a:r>
            <a:r>
              <a:rPr lang="he-IL" sz="2700" dirty="0" smtClean="0">
                <a:solidFill>
                  <a:srgbClr val="FF0000"/>
                </a:solidFill>
              </a:rPr>
              <a:t>ט</a:t>
            </a:r>
            <a:r>
              <a:rPr lang="he-IL" sz="2700" dirty="0" smtClean="0"/>
              <a:t>ף נהר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כולים להציל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תוכן 1"/>
          <p:cNvSpPr txBox="1">
            <a:spLocks/>
          </p:cNvSpPr>
          <p:nvPr/>
        </p:nvSpPr>
        <p:spPr>
          <a:xfrm>
            <a:off x="251520" y="2852936"/>
            <a:ext cx="2829000" cy="2520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יצד אמרו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כ-  בין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ך ובין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ך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 – בו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תני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 –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ודנו הטל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e-IL" sz="2700" dirty="0" smtClean="0"/>
              <a:t>ז – יצאה </a:t>
            </a:r>
            <a:r>
              <a:rPr lang="he-IL" sz="2700" dirty="0" smtClean="0">
                <a:solidFill>
                  <a:srgbClr val="FF0000"/>
                </a:solidFill>
              </a:rPr>
              <a:t>ז</a:t>
            </a:r>
            <a:r>
              <a:rPr lang="he-IL" sz="2700" dirty="0" smtClean="0"/>
              <a:t>ו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סמנו את התמרור המופיע בתחילת ההוכחה. מה משמעותו של תמרור זה?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הגמרא מביאה ציטוט מהמשנה לצורך ההוכחה. סמנו </a:t>
            </a:r>
            <a:r>
              <a:rPr lang="he-IL" dirty="0" err="1" smtClean="0"/>
              <a:t>במרכאות</a:t>
            </a:r>
            <a:r>
              <a:rPr lang="he-IL" dirty="0" smtClean="0"/>
              <a:t> את הציטוט.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המשיכו לקרוא את המשך השורה. כיצד ניתן להבדיל בין דברי המשנה לדברי הגמרא?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הוכחה 1</a:t>
            </a:r>
            <a:endParaRPr lang="he-IL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93096"/>
            <a:ext cx="5256584" cy="20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60704" y="4632896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15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699792" y="4581128"/>
            <a:ext cx="1080120" cy="360040"/>
          </a:xfrm>
          <a:prstGeom prst="rect">
            <a:avLst/>
          </a:prstGeom>
          <a:solidFill>
            <a:srgbClr val="FF0000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555776" y="4509120"/>
            <a:ext cx="216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7030A0"/>
                </a:solidFill>
              </a:rPr>
              <a:t>"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582" y="4814730"/>
            <a:ext cx="216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7030A0"/>
                </a:solidFill>
              </a:rPr>
              <a:t>"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6784" y="5014917"/>
            <a:ext cx="19077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ת"ש = תא שמע – פתיחה להוכחה.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4221088"/>
            <a:ext cx="1656184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המשנה כתובה בעברית והגמרא בארמית. כאשר עוברים מעברית לארמית הדבר </a:t>
            </a:r>
            <a:r>
              <a:rPr lang="he-IL" b="1" dirty="0" smtClean="0"/>
              <a:t>עשוי</a:t>
            </a:r>
            <a:r>
              <a:rPr lang="he-IL" dirty="0" smtClean="0"/>
              <a:t> להעיד על מעבר מדברי תנאים לדברי אמוראים.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היכן מתחילה ההוכחה הבאה? נסו לחפש תמרור נוסף בשורות אלו.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התמרור ת"ש (=תא שמע) בשורה 18 מעיד על תחילת ההוכחה הבאה.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הוכחה 1 – תיחום ההוכחה</a:t>
            </a:r>
            <a:endParaRPr lang="he-IL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256584" cy="20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60704" y="3696792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15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699792" y="3645024"/>
            <a:ext cx="1080120" cy="360040"/>
          </a:xfrm>
          <a:prstGeom prst="rect">
            <a:avLst/>
          </a:prstGeom>
          <a:solidFill>
            <a:srgbClr val="FF0000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555776" y="3573016"/>
            <a:ext cx="216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7030A0"/>
                </a:solidFill>
              </a:rPr>
              <a:t>"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582" y="3878626"/>
            <a:ext cx="216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7030A0"/>
                </a:solidFill>
              </a:rPr>
              <a:t>"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699792" y="4725144"/>
            <a:ext cx="720080" cy="360040"/>
          </a:xfrm>
          <a:prstGeom prst="rect">
            <a:avLst/>
          </a:prstGeom>
          <a:solidFill>
            <a:srgbClr val="FF0000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79512" y="3356992"/>
            <a:ext cx="16561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הכרת התמרורים עוזרת בפיסוק והבנת הגמרא.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הוכחה 1 – פירות מפוזרים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844824"/>
            <a:ext cx="352839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תא שמע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"פירות </a:t>
            </a:r>
            <a:r>
              <a:rPr lang="he-IL" sz="2800" dirty="0" err="1" smtClean="0"/>
              <a:t>מפוזרין</a:t>
            </a:r>
            <a:r>
              <a:rPr lang="he-IL" sz="2800" dirty="0" smtClean="0"/>
              <a:t>" -</a:t>
            </a:r>
          </a:p>
          <a:p>
            <a:r>
              <a:rPr lang="he-IL" sz="2800" u="sng" dirty="0" smtClean="0">
                <a:uFill>
                  <a:solidFill>
                    <a:srgbClr val="00B050"/>
                  </a:solidFill>
                </a:uFill>
              </a:rPr>
              <a:t>הא</a:t>
            </a:r>
            <a:r>
              <a:rPr lang="he-IL" sz="2800" dirty="0" smtClean="0"/>
              <a:t> לא 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ד</a:t>
            </a:r>
            <a:r>
              <a:rPr lang="he-IL" sz="2800" dirty="0" err="1" smtClean="0"/>
              <a:t>נפל</a:t>
            </a:r>
            <a:r>
              <a:rPr lang="he-IL" sz="2800" dirty="0" smtClean="0"/>
              <a:t>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468052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בוא ושמע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"פירות </a:t>
            </a:r>
            <a:r>
              <a:rPr lang="he-IL" sz="2800" dirty="0" err="1" smtClean="0"/>
              <a:t>מפוזרין</a:t>
            </a:r>
            <a:r>
              <a:rPr lang="he-IL" sz="2800" dirty="0" smtClean="0"/>
              <a:t>" – [הרי אלו שלו]</a:t>
            </a:r>
          </a:p>
          <a:p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הרי</a:t>
            </a:r>
            <a:r>
              <a:rPr lang="he-IL" sz="2800" dirty="0" smtClean="0"/>
              <a:t> לא ידע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ש</a:t>
            </a:r>
            <a:r>
              <a:rPr lang="he-IL" sz="2800" dirty="0" smtClean="0"/>
              <a:t>נפל </a:t>
            </a:r>
            <a:r>
              <a:rPr lang="he-IL" sz="2800" u="sng" dirty="0" err="1" smtClean="0">
                <a:uFill>
                  <a:solidFill>
                    <a:srgbClr val="00B050"/>
                  </a:solidFill>
                </a:uFill>
              </a:rPr>
              <a:t>ממנו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sp>
        <p:nvSpPr>
          <p:cNvPr id="7" name="תרשים זרימה: קלט ידני 6"/>
          <p:cNvSpPr/>
          <p:nvPr/>
        </p:nvSpPr>
        <p:spPr>
          <a:xfrm>
            <a:off x="827584" y="404664"/>
            <a:ext cx="2160240" cy="12241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מצאו את הדמיון בין הארמית לעברית והעתיקו את התרגום למחברתכם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717032"/>
            <a:ext cx="74168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הסבר להוכחה –</a:t>
            </a:r>
          </a:p>
          <a:p>
            <a:r>
              <a:rPr lang="he-IL" dirty="0" smtClean="0"/>
              <a:t>המשנה אומרת שאם מצא פירות מפוזרים – הרי אלו שלו. </a:t>
            </a:r>
            <a:r>
              <a:rPr lang="he-IL" b="1" dirty="0" smtClean="0"/>
              <a:t>זהו מצב של "</a:t>
            </a:r>
            <a:r>
              <a:rPr lang="he-IL" b="1" dirty="0" err="1" smtClean="0"/>
              <a:t>יאוש</a:t>
            </a:r>
            <a:r>
              <a:rPr lang="he-IL" b="1" dirty="0" smtClean="0"/>
              <a:t> שלא מדעת" </a:t>
            </a:r>
            <a:r>
              <a:rPr lang="he-IL" dirty="0" smtClean="0"/>
              <a:t>כי מדובר באבידה שאין בה סימן והבעלים עדיין לא יודע שהפירות נפלו ממנו.</a:t>
            </a:r>
          </a:p>
        </p:txBody>
      </p:sp>
      <p:pic>
        <p:nvPicPr>
          <p:cNvPr id="9" name="Picture 2" descr="http://upload.kipa.co.il/bikorim/109480-1142007731142007.jpg"/>
          <p:cNvPicPr>
            <a:picLocks noChangeAspect="1" noChangeArrowheads="1"/>
          </p:cNvPicPr>
          <p:nvPr/>
        </p:nvPicPr>
        <p:blipFill>
          <a:blip r:embed="rId2" cstate="print"/>
          <a:srcRect l="17640" t="13662" r="16841" b="29411"/>
          <a:stretch>
            <a:fillRect/>
          </a:stretch>
        </p:blipFill>
        <p:spPr bwMode="auto">
          <a:xfrm>
            <a:off x="8532440" y="5301208"/>
            <a:ext cx="524219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523094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/>
              <a:t>אביי</a:t>
            </a:r>
            <a:r>
              <a:rPr lang="he-IL" dirty="0" smtClean="0"/>
              <a:t> אמר: "לא 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pic>
        <p:nvPicPr>
          <p:cNvPr id="11" name="Picture 6" descr="http://niranbd.com/newcity/vcitypics/914375/%D7%A1%D7%9E%D7%99%D7%99%D7%9C%D7%99-%D7%A2%D7%A6%D7%95%D7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367020" cy="3857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5230941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רבא אמר: "הוי (נחשב) </a:t>
            </a:r>
            <a:r>
              <a:rPr lang="he-IL" dirty="0" err="1" smtClean="0"/>
              <a:t>יאוש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02128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ולכן </a:t>
            </a:r>
            <a:r>
              <a:rPr lang="he-IL" b="1" u="sng" dirty="0" smtClean="0">
                <a:solidFill>
                  <a:srgbClr val="FF0000"/>
                </a:solidFill>
              </a:rPr>
              <a:t>אסור</a:t>
            </a:r>
            <a:r>
              <a:rPr lang="he-IL" dirty="0" smtClean="0">
                <a:solidFill>
                  <a:srgbClr val="FF0000"/>
                </a:solidFill>
              </a:rPr>
              <a:t> למוצא לקחת את החפץ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1800200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92D050"/>
                </a:solidFill>
              </a:rPr>
              <a:t>ולכן </a:t>
            </a:r>
            <a:r>
              <a:rPr lang="he-IL" b="1" u="sng" dirty="0" smtClean="0">
                <a:solidFill>
                  <a:srgbClr val="92D050"/>
                </a:solidFill>
              </a:rPr>
              <a:t>מותר</a:t>
            </a:r>
            <a:r>
              <a:rPr lang="he-IL" dirty="0" smtClean="0">
                <a:solidFill>
                  <a:srgbClr val="92D050"/>
                </a:solidFill>
              </a:rPr>
              <a:t> למוצא לקחת את החפץ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373216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לטובת מי ההוכחה?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411760" y="5445224"/>
            <a:ext cx="1296144" cy="504056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628800"/>
            <a:ext cx="288032" cy="312190"/>
          </a:xfrm>
          <a:prstGeom prst="rect">
            <a:avLst/>
          </a:prstGeom>
          <a:noFill/>
        </p:spPr>
      </p:pic>
      <p:sp>
        <p:nvSpPr>
          <p:cNvPr id="19" name="מלבן 18">
            <a:hlinkClick r:id="rId5" action="ppaction://hlinksldjump"/>
          </p:cNvPr>
          <p:cNvSpPr/>
          <p:nvPr/>
        </p:nvSpPr>
        <p:spPr>
          <a:xfrm>
            <a:off x="7596336" y="1988840"/>
            <a:ext cx="122413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0" name="מלבן 19">
            <a:hlinkClick r:id="rId5" action="ppaction://hlinksldjump"/>
          </p:cNvPr>
          <p:cNvSpPr/>
          <p:nvPr/>
        </p:nvSpPr>
        <p:spPr>
          <a:xfrm>
            <a:off x="3660278" y="1969790"/>
            <a:ext cx="13437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up352.siz.co.il/up3/mnfdy1knei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165304"/>
            <a:ext cx="360040" cy="438554"/>
          </a:xfrm>
          <a:prstGeom prst="rect">
            <a:avLst/>
          </a:prstGeom>
          <a:noFill/>
        </p:spPr>
      </p:pic>
      <p:pic>
        <p:nvPicPr>
          <p:cNvPr id="22" name="Picture 4" descr="http://rg.ramat-gan.info/NR/rdonlyres/ECBA857F-8E79-4B53-A032-CE940929426E/0/%D7%94%D7%9B%D7%A0%D7%AA%D7%9E%D7%99%D7%A5%D7%AA%D7%A4%D7%95%D7%96%D7%99%D7%9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877272"/>
            <a:ext cx="1139957" cy="85496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028384" y="35332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15 - 16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24034</TotalTime>
  <Words>3435</Words>
  <Application>Microsoft Office PowerPoint</Application>
  <PresentationFormat>‫הצגה על המסך (4:3)</PresentationFormat>
  <Paragraphs>461</Paragraphs>
  <Slides>38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רחבה</vt:lpstr>
      <vt:lpstr>אלו מציאות – יאוש שלא מדעת</vt:lpstr>
      <vt:lpstr>שקלא וטריא</vt:lpstr>
      <vt:lpstr>יאוש שלא מדעת – שקלא וטריא</vt:lpstr>
      <vt:lpstr>יאוש שלא מדעת - תזכורת</vt:lpstr>
      <vt:lpstr>יאוש שלא מדעת - המחלוקת</vt:lpstr>
      <vt:lpstr>פמג"ש ממקנט"י ככסע"ז סימן</vt:lpstr>
      <vt:lpstr>הוכחה 1</vt:lpstr>
      <vt:lpstr>הוכחה 1 – תיחום ההוכחה</vt:lpstr>
      <vt:lpstr>הוכחה 1 – פירות מפוזרים</vt:lpstr>
      <vt:lpstr>דחיית הוכחה 1</vt:lpstr>
      <vt:lpstr>יאוש שלא מדעת – הוכחה 1 - שאלות</vt:lpstr>
      <vt:lpstr>הוכחה 2 – מעות מפוזרות</vt:lpstr>
      <vt:lpstr>דחיית הוכחה 2</vt:lpstr>
      <vt:lpstr>הוכחה 3 –</vt:lpstr>
      <vt:lpstr>הוכחה 3 – עגולי דבילה וכיכרות של נחתום</vt:lpstr>
      <vt:lpstr>דחיית הוכחה 3</vt:lpstr>
      <vt:lpstr>הוכחה 4 – לשונות של ארגמן</vt:lpstr>
      <vt:lpstr>דחיית הוכחה 4</vt:lpstr>
      <vt:lpstr>הוכחה 5 – המוצא מעות</vt:lpstr>
      <vt:lpstr>דחיית הוכחה 5</vt:lpstr>
      <vt:lpstr>הוכחות 5-1 סיכום</vt:lpstr>
      <vt:lpstr>הוכחות 5-1 סיכום - תשובות</vt:lpstr>
      <vt:lpstr>הקדמה להוכחה 6</vt:lpstr>
      <vt:lpstr>הוכחה 6 – מאימתי כל אדם  מותרים בלקט</vt:lpstr>
      <vt:lpstr>הסבר הוכחה 6</vt:lpstr>
      <vt:lpstr>דחיית הוכחה 6</vt:lpstr>
      <vt:lpstr>יאוש שלא מדעת – הוכחה 6 - שאלות</vt:lpstr>
      <vt:lpstr>הוכחה 7 – קציעות בדרך</vt:lpstr>
      <vt:lpstr>הוכחה 7 – המשך ההוכחה</vt:lpstr>
      <vt:lpstr>הוכחה 7 – המשך ההוכחה</vt:lpstr>
      <vt:lpstr>דחיית הוכחה 7</vt:lpstr>
      <vt:lpstr>נסיון התנגדות לדחייה וביטול נסיון זה</vt:lpstr>
      <vt:lpstr>הוכחה 7 - שאלות</vt:lpstr>
      <vt:lpstr>פמג"ש ממקנט"י ככסע"ז סימן</vt:lpstr>
      <vt:lpstr>יאוש שלא מדעת - סוף מצגת ב'</vt:lpstr>
      <vt:lpstr>תא שמע</vt:lpstr>
      <vt:lpstr>בשלמא... אלא...</vt:lpstr>
      <vt:lpstr>"תמרורים" בגמרא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אלו מציאות – חלק א</dc:title>
  <dc:creator>Moshe</dc:creator>
  <cp:lastModifiedBy>zoldan</cp:lastModifiedBy>
  <cp:revision>345</cp:revision>
  <dcterms:created xsi:type="dcterms:W3CDTF">2014-06-18T18:26:26Z</dcterms:created>
  <dcterms:modified xsi:type="dcterms:W3CDTF">2014-11-04T21:46:57Z</dcterms:modified>
</cp:coreProperties>
</file>