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6"/>
  </p:notesMasterIdLst>
  <p:sldIdLst>
    <p:sldId id="256" r:id="rId2"/>
    <p:sldId id="258" r:id="rId3"/>
    <p:sldId id="259" r:id="rId4"/>
    <p:sldId id="260" r:id="rId5"/>
    <p:sldId id="261" r:id="rId6"/>
    <p:sldId id="280" r:id="rId7"/>
    <p:sldId id="263" r:id="rId8"/>
    <p:sldId id="264" r:id="rId9"/>
    <p:sldId id="265" r:id="rId10"/>
    <p:sldId id="266" r:id="rId11"/>
    <p:sldId id="268" r:id="rId12"/>
    <p:sldId id="267" r:id="rId13"/>
    <p:sldId id="269" r:id="rId14"/>
    <p:sldId id="270" r:id="rId15"/>
    <p:sldId id="271" r:id="rId16"/>
    <p:sldId id="272" r:id="rId17"/>
    <p:sldId id="274" r:id="rId18"/>
    <p:sldId id="273" r:id="rId19"/>
    <p:sldId id="262" r:id="rId20"/>
    <p:sldId id="275" r:id="rId21"/>
    <p:sldId id="276" r:id="rId22"/>
    <p:sldId id="277" r:id="rId23"/>
    <p:sldId id="279" r:id="rId24"/>
    <p:sldId id="278" r:id="rId25"/>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A2FC381-22EF-4CC5-AD1B-67A238027ABB}" type="datetimeFigureOut">
              <a:rPr lang="he-IL" smtClean="0"/>
              <a:t>כ"ט/ניסן/תשע"ד</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E5EFB3A-8733-4329-89D3-1F4D40BBEA39}" type="slidenum">
              <a:rPr lang="he-IL" smtClean="0"/>
              <a:t>‹#›</a:t>
            </a:fld>
            <a:endParaRPr lang="he-IL"/>
          </a:p>
        </p:txBody>
      </p:sp>
    </p:spTree>
    <p:extLst>
      <p:ext uri="{BB962C8B-B14F-4D97-AF65-F5344CB8AC3E}">
        <p14:creationId xmlns:p14="http://schemas.microsoft.com/office/powerpoint/2010/main" val="261287129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1</a:t>
            </a:fld>
            <a:endParaRPr lang="he-IL"/>
          </a:p>
        </p:txBody>
      </p:sp>
    </p:spTree>
    <p:extLst>
      <p:ext uri="{BB962C8B-B14F-4D97-AF65-F5344CB8AC3E}">
        <p14:creationId xmlns:p14="http://schemas.microsoft.com/office/powerpoint/2010/main" val="22064056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10</a:t>
            </a:fld>
            <a:endParaRPr lang="he-IL"/>
          </a:p>
        </p:txBody>
      </p:sp>
    </p:spTree>
    <p:extLst>
      <p:ext uri="{BB962C8B-B14F-4D97-AF65-F5344CB8AC3E}">
        <p14:creationId xmlns:p14="http://schemas.microsoft.com/office/powerpoint/2010/main" val="19492456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11</a:t>
            </a:fld>
            <a:endParaRPr lang="he-IL"/>
          </a:p>
        </p:txBody>
      </p:sp>
    </p:spTree>
    <p:extLst>
      <p:ext uri="{BB962C8B-B14F-4D97-AF65-F5344CB8AC3E}">
        <p14:creationId xmlns:p14="http://schemas.microsoft.com/office/powerpoint/2010/main" val="1596522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12</a:t>
            </a:fld>
            <a:endParaRPr lang="he-IL"/>
          </a:p>
        </p:txBody>
      </p:sp>
    </p:spTree>
    <p:extLst>
      <p:ext uri="{BB962C8B-B14F-4D97-AF65-F5344CB8AC3E}">
        <p14:creationId xmlns:p14="http://schemas.microsoft.com/office/powerpoint/2010/main" val="203954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13</a:t>
            </a:fld>
            <a:endParaRPr lang="he-IL"/>
          </a:p>
        </p:txBody>
      </p:sp>
    </p:spTree>
    <p:extLst>
      <p:ext uri="{BB962C8B-B14F-4D97-AF65-F5344CB8AC3E}">
        <p14:creationId xmlns:p14="http://schemas.microsoft.com/office/powerpoint/2010/main" val="42340423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14</a:t>
            </a:fld>
            <a:endParaRPr lang="he-IL"/>
          </a:p>
        </p:txBody>
      </p:sp>
    </p:spTree>
    <p:extLst>
      <p:ext uri="{BB962C8B-B14F-4D97-AF65-F5344CB8AC3E}">
        <p14:creationId xmlns:p14="http://schemas.microsoft.com/office/powerpoint/2010/main" val="115714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15</a:t>
            </a:fld>
            <a:endParaRPr lang="he-IL"/>
          </a:p>
        </p:txBody>
      </p:sp>
    </p:spTree>
    <p:extLst>
      <p:ext uri="{BB962C8B-B14F-4D97-AF65-F5344CB8AC3E}">
        <p14:creationId xmlns:p14="http://schemas.microsoft.com/office/powerpoint/2010/main" val="15917596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16</a:t>
            </a:fld>
            <a:endParaRPr lang="he-IL"/>
          </a:p>
        </p:txBody>
      </p:sp>
    </p:spTree>
    <p:extLst>
      <p:ext uri="{BB962C8B-B14F-4D97-AF65-F5344CB8AC3E}">
        <p14:creationId xmlns:p14="http://schemas.microsoft.com/office/powerpoint/2010/main" val="40533455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17</a:t>
            </a:fld>
            <a:endParaRPr lang="he-IL"/>
          </a:p>
        </p:txBody>
      </p:sp>
    </p:spTree>
    <p:extLst>
      <p:ext uri="{BB962C8B-B14F-4D97-AF65-F5344CB8AC3E}">
        <p14:creationId xmlns:p14="http://schemas.microsoft.com/office/powerpoint/2010/main" val="41388729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18</a:t>
            </a:fld>
            <a:endParaRPr lang="he-IL"/>
          </a:p>
        </p:txBody>
      </p:sp>
    </p:spTree>
    <p:extLst>
      <p:ext uri="{BB962C8B-B14F-4D97-AF65-F5344CB8AC3E}">
        <p14:creationId xmlns:p14="http://schemas.microsoft.com/office/powerpoint/2010/main" val="16225297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19</a:t>
            </a:fld>
            <a:endParaRPr lang="he-IL"/>
          </a:p>
        </p:txBody>
      </p:sp>
    </p:spTree>
    <p:extLst>
      <p:ext uri="{BB962C8B-B14F-4D97-AF65-F5344CB8AC3E}">
        <p14:creationId xmlns:p14="http://schemas.microsoft.com/office/powerpoint/2010/main" val="473264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2</a:t>
            </a:fld>
            <a:endParaRPr lang="he-IL"/>
          </a:p>
        </p:txBody>
      </p:sp>
    </p:spTree>
    <p:extLst>
      <p:ext uri="{BB962C8B-B14F-4D97-AF65-F5344CB8AC3E}">
        <p14:creationId xmlns:p14="http://schemas.microsoft.com/office/powerpoint/2010/main" val="9534228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20</a:t>
            </a:fld>
            <a:endParaRPr lang="he-IL"/>
          </a:p>
        </p:txBody>
      </p:sp>
    </p:spTree>
    <p:extLst>
      <p:ext uri="{BB962C8B-B14F-4D97-AF65-F5344CB8AC3E}">
        <p14:creationId xmlns:p14="http://schemas.microsoft.com/office/powerpoint/2010/main" val="40141564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21</a:t>
            </a:fld>
            <a:endParaRPr lang="he-IL"/>
          </a:p>
        </p:txBody>
      </p:sp>
    </p:spTree>
    <p:extLst>
      <p:ext uri="{BB962C8B-B14F-4D97-AF65-F5344CB8AC3E}">
        <p14:creationId xmlns:p14="http://schemas.microsoft.com/office/powerpoint/2010/main" val="18886782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22</a:t>
            </a:fld>
            <a:endParaRPr lang="he-IL"/>
          </a:p>
        </p:txBody>
      </p:sp>
    </p:spTree>
    <p:extLst>
      <p:ext uri="{BB962C8B-B14F-4D97-AF65-F5344CB8AC3E}">
        <p14:creationId xmlns:p14="http://schemas.microsoft.com/office/powerpoint/2010/main" val="42538996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23</a:t>
            </a:fld>
            <a:endParaRPr lang="he-IL"/>
          </a:p>
        </p:txBody>
      </p:sp>
    </p:spTree>
    <p:extLst>
      <p:ext uri="{BB962C8B-B14F-4D97-AF65-F5344CB8AC3E}">
        <p14:creationId xmlns:p14="http://schemas.microsoft.com/office/powerpoint/2010/main" val="14257739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24</a:t>
            </a:fld>
            <a:endParaRPr lang="he-IL"/>
          </a:p>
        </p:txBody>
      </p:sp>
    </p:spTree>
    <p:extLst>
      <p:ext uri="{BB962C8B-B14F-4D97-AF65-F5344CB8AC3E}">
        <p14:creationId xmlns:p14="http://schemas.microsoft.com/office/powerpoint/2010/main" val="3945103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3</a:t>
            </a:fld>
            <a:endParaRPr lang="he-IL"/>
          </a:p>
        </p:txBody>
      </p:sp>
    </p:spTree>
    <p:extLst>
      <p:ext uri="{BB962C8B-B14F-4D97-AF65-F5344CB8AC3E}">
        <p14:creationId xmlns:p14="http://schemas.microsoft.com/office/powerpoint/2010/main" val="290080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4</a:t>
            </a:fld>
            <a:endParaRPr lang="he-IL"/>
          </a:p>
        </p:txBody>
      </p:sp>
    </p:spTree>
    <p:extLst>
      <p:ext uri="{BB962C8B-B14F-4D97-AF65-F5344CB8AC3E}">
        <p14:creationId xmlns:p14="http://schemas.microsoft.com/office/powerpoint/2010/main" val="3756386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5</a:t>
            </a:fld>
            <a:endParaRPr lang="he-IL"/>
          </a:p>
        </p:txBody>
      </p:sp>
    </p:spTree>
    <p:extLst>
      <p:ext uri="{BB962C8B-B14F-4D97-AF65-F5344CB8AC3E}">
        <p14:creationId xmlns:p14="http://schemas.microsoft.com/office/powerpoint/2010/main" val="1689570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6</a:t>
            </a:fld>
            <a:endParaRPr lang="he-IL"/>
          </a:p>
        </p:txBody>
      </p:sp>
    </p:spTree>
    <p:extLst>
      <p:ext uri="{BB962C8B-B14F-4D97-AF65-F5344CB8AC3E}">
        <p14:creationId xmlns:p14="http://schemas.microsoft.com/office/powerpoint/2010/main" val="41585437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7</a:t>
            </a:fld>
            <a:endParaRPr lang="he-IL"/>
          </a:p>
        </p:txBody>
      </p:sp>
    </p:spTree>
    <p:extLst>
      <p:ext uri="{BB962C8B-B14F-4D97-AF65-F5344CB8AC3E}">
        <p14:creationId xmlns:p14="http://schemas.microsoft.com/office/powerpoint/2010/main" val="628714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8</a:t>
            </a:fld>
            <a:endParaRPr lang="he-IL"/>
          </a:p>
        </p:txBody>
      </p:sp>
    </p:spTree>
    <p:extLst>
      <p:ext uri="{BB962C8B-B14F-4D97-AF65-F5344CB8AC3E}">
        <p14:creationId xmlns:p14="http://schemas.microsoft.com/office/powerpoint/2010/main" val="1509884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a:p>
        </p:txBody>
      </p:sp>
      <p:sp>
        <p:nvSpPr>
          <p:cNvPr id="4" name="מציין מיקום של מספר שקופית 3"/>
          <p:cNvSpPr>
            <a:spLocks noGrp="1"/>
          </p:cNvSpPr>
          <p:nvPr>
            <p:ph type="sldNum" sz="quarter" idx="10"/>
          </p:nvPr>
        </p:nvSpPr>
        <p:spPr/>
        <p:txBody>
          <a:bodyPr/>
          <a:lstStyle/>
          <a:p>
            <a:fld id="{7E5EFB3A-8733-4329-89D3-1F4D40BBEA39}" type="slidenum">
              <a:rPr lang="he-IL" smtClean="0"/>
              <a:t>9</a:t>
            </a:fld>
            <a:endParaRPr lang="he-IL"/>
          </a:p>
        </p:txBody>
      </p:sp>
    </p:spTree>
    <p:extLst>
      <p:ext uri="{BB962C8B-B14F-4D97-AF65-F5344CB8AC3E}">
        <p14:creationId xmlns:p14="http://schemas.microsoft.com/office/powerpoint/2010/main" val="2507717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902F2F68-609C-4808-9E3B-AE1589FD0F4A}" type="datetimeFigureOut">
              <a:rPr lang="he-IL" smtClean="0"/>
              <a:t>כ"ט/ניסן/תשע"ד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59EB543-34DE-4B5B-AC19-18159E90375A}" type="slidenum">
              <a:rPr lang="he-IL" smtClean="0"/>
              <a:t>‹#›</a:t>
            </a:fld>
            <a:endParaRPr lang="he-IL"/>
          </a:p>
        </p:txBody>
      </p:sp>
    </p:spTree>
    <p:extLst>
      <p:ext uri="{BB962C8B-B14F-4D97-AF65-F5344CB8AC3E}">
        <p14:creationId xmlns:p14="http://schemas.microsoft.com/office/powerpoint/2010/main" val="1527615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02F2F68-609C-4808-9E3B-AE1589FD0F4A}" type="datetimeFigureOut">
              <a:rPr lang="he-IL" smtClean="0"/>
              <a:t>כ"ט/ניסן/תשע"ד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59EB543-34DE-4B5B-AC19-18159E90375A}" type="slidenum">
              <a:rPr lang="he-IL" smtClean="0"/>
              <a:t>‹#›</a:t>
            </a:fld>
            <a:endParaRPr lang="he-IL"/>
          </a:p>
        </p:txBody>
      </p:sp>
    </p:spTree>
    <p:extLst>
      <p:ext uri="{BB962C8B-B14F-4D97-AF65-F5344CB8AC3E}">
        <p14:creationId xmlns:p14="http://schemas.microsoft.com/office/powerpoint/2010/main" val="4098370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02F2F68-609C-4808-9E3B-AE1589FD0F4A}" type="datetimeFigureOut">
              <a:rPr lang="he-IL" smtClean="0"/>
              <a:t>כ"ט/ניסן/תשע"ד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59EB543-34DE-4B5B-AC19-18159E90375A}" type="slidenum">
              <a:rPr lang="he-IL" smtClean="0"/>
              <a:t>‹#›</a:t>
            </a:fld>
            <a:endParaRPr lang="he-IL"/>
          </a:p>
        </p:txBody>
      </p:sp>
    </p:spTree>
    <p:extLst>
      <p:ext uri="{BB962C8B-B14F-4D97-AF65-F5344CB8AC3E}">
        <p14:creationId xmlns:p14="http://schemas.microsoft.com/office/powerpoint/2010/main" val="962628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902F2F68-609C-4808-9E3B-AE1589FD0F4A}" type="datetimeFigureOut">
              <a:rPr lang="he-IL" smtClean="0"/>
              <a:t>כ"ט/ניסן/תשע"ד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59EB543-34DE-4B5B-AC19-18159E90375A}" type="slidenum">
              <a:rPr lang="he-IL" smtClean="0"/>
              <a:t>‹#›</a:t>
            </a:fld>
            <a:endParaRPr lang="he-IL"/>
          </a:p>
        </p:txBody>
      </p:sp>
    </p:spTree>
    <p:extLst>
      <p:ext uri="{BB962C8B-B14F-4D97-AF65-F5344CB8AC3E}">
        <p14:creationId xmlns:p14="http://schemas.microsoft.com/office/powerpoint/2010/main" val="3923967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902F2F68-609C-4808-9E3B-AE1589FD0F4A}" type="datetimeFigureOut">
              <a:rPr lang="he-IL" smtClean="0"/>
              <a:t>כ"ט/ניסן/תשע"ד</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59EB543-34DE-4B5B-AC19-18159E90375A}" type="slidenum">
              <a:rPr lang="he-IL" smtClean="0"/>
              <a:t>‹#›</a:t>
            </a:fld>
            <a:endParaRPr lang="he-IL"/>
          </a:p>
        </p:txBody>
      </p:sp>
    </p:spTree>
    <p:extLst>
      <p:ext uri="{BB962C8B-B14F-4D97-AF65-F5344CB8AC3E}">
        <p14:creationId xmlns:p14="http://schemas.microsoft.com/office/powerpoint/2010/main" val="133813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902F2F68-609C-4808-9E3B-AE1589FD0F4A}" type="datetimeFigureOut">
              <a:rPr lang="he-IL" smtClean="0"/>
              <a:t>כ"ט/ניסן/תשע"ד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59EB543-34DE-4B5B-AC19-18159E90375A}" type="slidenum">
              <a:rPr lang="he-IL" smtClean="0"/>
              <a:t>‹#›</a:t>
            </a:fld>
            <a:endParaRPr lang="he-IL"/>
          </a:p>
        </p:txBody>
      </p:sp>
    </p:spTree>
    <p:extLst>
      <p:ext uri="{BB962C8B-B14F-4D97-AF65-F5344CB8AC3E}">
        <p14:creationId xmlns:p14="http://schemas.microsoft.com/office/powerpoint/2010/main" val="3384634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902F2F68-609C-4808-9E3B-AE1589FD0F4A}" type="datetimeFigureOut">
              <a:rPr lang="he-IL" smtClean="0"/>
              <a:t>כ"ט/ניסן/תשע"ד</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59EB543-34DE-4B5B-AC19-18159E90375A}" type="slidenum">
              <a:rPr lang="he-IL" smtClean="0"/>
              <a:t>‹#›</a:t>
            </a:fld>
            <a:endParaRPr lang="he-IL"/>
          </a:p>
        </p:txBody>
      </p:sp>
    </p:spTree>
    <p:extLst>
      <p:ext uri="{BB962C8B-B14F-4D97-AF65-F5344CB8AC3E}">
        <p14:creationId xmlns:p14="http://schemas.microsoft.com/office/powerpoint/2010/main" val="2093680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902F2F68-609C-4808-9E3B-AE1589FD0F4A}" type="datetimeFigureOut">
              <a:rPr lang="he-IL" smtClean="0"/>
              <a:t>כ"ט/ניסן/תשע"ד</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59EB543-34DE-4B5B-AC19-18159E90375A}" type="slidenum">
              <a:rPr lang="he-IL" smtClean="0"/>
              <a:t>‹#›</a:t>
            </a:fld>
            <a:endParaRPr lang="he-IL"/>
          </a:p>
        </p:txBody>
      </p:sp>
    </p:spTree>
    <p:extLst>
      <p:ext uri="{BB962C8B-B14F-4D97-AF65-F5344CB8AC3E}">
        <p14:creationId xmlns:p14="http://schemas.microsoft.com/office/powerpoint/2010/main" val="1921694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902F2F68-609C-4808-9E3B-AE1589FD0F4A}" type="datetimeFigureOut">
              <a:rPr lang="he-IL" smtClean="0"/>
              <a:t>כ"ט/ניסן/תשע"ד</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59EB543-34DE-4B5B-AC19-18159E90375A}" type="slidenum">
              <a:rPr lang="he-IL" smtClean="0"/>
              <a:t>‹#›</a:t>
            </a:fld>
            <a:endParaRPr lang="he-IL"/>
          </a:p>
        </p:txBody>
      </p:sp>
    </p:spTree>
    <p:extLst>
      <p:ext uri="{BB962C8B-B14F-4D97-AF65-F5344CB8AC3E}">
        <p14:creationId xmlns:p14="http://schemas.microsoft.com/office/powerpoint/2010/main" val="3220078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902F2F68-609C-4808-9E3B-AE1589FD0F4A}" type="datetimeFigureOut">
              <a:rPr lang="he-IL" smtClean="0"/>
              <a:t>כ"ט/ניסן/תשע"ד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59EB543-34DE-4B5B-AC19-18159E90375A}" type="slidenum">
              <a:rPr lang="he-IL" smtClean="0"/>
              <a:t>‹#›</a:t>
            </a:fld>
            <a:endParaRPr lang="he-IL"/>
          </a:p>
        </p:txBody>
      </p:sp>
    </p:spTree>
    <p:extLst>
      <p:ext uri="{BB962C8B-B14F-4D97-AF65-F5344CB8AC3E}">
        <p14:creationId xmlns:p14="http://schemas.microsoft.com/office/powerpoint/2010/main" val="3873292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902F2F68-609C-4808-9E3B-AE1589FD0F4A}" type="datetimeFigureOut">
              <a:rPr lang="he-IL" smtClean="0"/>
              <a:t>כ"ט/ניסן/תשע"ד</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59EB543-34DE-4B5B-AC19-18159E90375A}" type="slidenum">
              <a:rPr lang="he-IL" smtClean="0"/>
              <a:t>‹#›</a:t>
            </a:fld>
            <a:endParaRPr lang="he-IL"/>
          </a:p>
        </p:txBody>
      </p:sp>
    </p:spTree>
    <p:extLst>
      <p:ext uri="{BB962C8B-B14F-4D97-AF65-F5344CB8AC3E}">
        <p14:creationId xmlns:p14="http://schemas.microsoft.com/office/powerpoint/2010/main" val="239479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02F2F68-609C-4808-9E3B-AE1589FD0F4A}" type="datetimeFigureOut">
              <a:rPr lang="he-IL" smtClean="0"/>
              <a:t>כ"ט/ניסן/תשע"ד</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59EB543-34DE-4B5B-AC19-18159E90375A}" type="slidenum">
              <a:rPr lang="he-IL" smtClean="0"/>
              <a:t>‹#›</a:t>
            </a:fld>
            <a:endParaRPr lang="he-IL"/>
          </a:p>
        </p:txBody>
      </p:sp>
    </p:spTree>
    <p:extLst>
      <p:ext uri="{BB962C8B-B14F-4D97-AF65-F5344CB8AC3E}">
        <p14:creationId xmlns:p14="http://schemas.microsoft.com/office/powerpoint/2010/main" val="668745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ocs.google.com/forms/d/1LTYeazkWb1TMWLJp4qpvO7Y5wJkjDCdKfxXrn2gh2Ok/edit"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b="1" dirty="0"/>
              <a:t>שאלות הלכה- מיומנויות</a:t>
            </a:r>
            <a:endParaRPr lang="he-IL" dirty="0"/>
          </a:p>
        </p:txBody>
      </p:sp>
      <p:sp>
        <p:nvSpPr>
          <p:cNvPr id="3" name="כותרת משנה 2"/>
          <p:cNvSpPr>
            <a:spLocks noGrp="1"/>
          </p:cNvSpPr>
          <p:nvPr>
            <p:ph type="subTitle" idx="1"/>
          </p:nvPr>
        </p:nvSpPr>
        <p:spPr/>
        <p:txBody>
          <a:bodyPr/>
          <a:lstStyle/>
          <a:p>
            <a:endParaRPr lang="he-IL"/>
          </a:p>
        </p:txBody>
      </p:sp>
    </p:spTree>
    <p:extLst>
      <p:ext uri="{BB962C8B-B14F-4D97-AF65-F5344CB8AC3E}">
        <p14:creationId xmlns:p14="http://schemas.microsoft.com/office/powerpoint/2010/main" val="2442822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מבנה</a:t>
            </a:r>
            <a:r>
              <a:rPr lang="en-US" dirty="0" smtClean="0"/>
              <a:t/>
            </a:r>
            <a:br>
              <a:rPr lang="en-US" dirty="0" smtClean="0"/>
            </a:br>
            <a:endParaRPr lang="he-IL" dirty="0"/>
          </a:p>
        </p:txBody>
      </p:sp>
      <p:sp>
        <p:nvSpPr>
          <p:cNvPr id="3" name="מציין מיקום תוכן 2"/>
          <p:cNvSpPr>
            <a:spLocks noGrp="1"/>
          </p:cNvSpPr>
          <p:nvPr>
            <p:ph idx="1"/>
          </p:nvPr>
        </p:nvSpPr>
        <p:spPr/>
        <p:txBody>
          <a:bodyPr>
            <a:normAutofit fontScale="92500" lnSpcReduction="20000"/>
          </a:bodyPr>
          <a:lstStyle/>
          <a:p>
            <a:pPr marL="0" indent="0">
              <a:buNone/>
            </a:pPr>
            <a:r>
              <a:rPr lang="he-IL" dirty="0" smtClean="0"/>
              <a:t>"אין חוששים שמא גררה חולדה מבית לבית וממקום למקום </a:t>
            </a:r>
            <a:r>
              <a:rPr lang="he-IL" dirty="0" err="1" smtClean="0"/>
              <a:t>דאם</a:t>
            </a:r>
            <a:r>
              <a:rPr lang="he-IL" dirty="0" smtClean="0"/>
              <a:t> כן מחצר לחצר ומעיר לעיר אין לדבר סוף" [פסחים </a:t>
            </a:r>
            <a:r>
              <a:rPr lang="he-IL" dirty="0"/>
              <a:t>א , </a:t>
            </a:r>
            <a:r>
              <a:rPr lang="he-IL" dirty="0" smtClean="0"/>
              <a:t>ב]</a:t>
            </a:r>
            <a:endParaRPr lang="he-IL" dirty="0"/>
          </a:p>
          <a:p>
            <a:pPr marL="0" indent="0">
              <a:buNone/>
            </a:pPr>
            <a:endParaRPr lang="en-US" dirty="0"/>
          </a:p>
          <a:p>
            <a:pPr marL="0" indent="0">
              <a:buNone/>
            </a:pPr>
            <a:r>
              <a:rPr lang="he-IL" dirty="0"/>
              <a:t> </a:t>
            </a:r>
            <a:endParaRPr lang="en-US" dirty="0"/>
          </a:p>
          <a:p>
            <a:pPr marL="0" indent="0">
              <a:buNone/>
            </a:pPr>
            <a:r>
              <a:rPr lang="he-IL" dirty="0"/>
              <a:t>במשנה שלפניך דין </a:t>
            </a:r>
            <a:r>
              <a:rPr lang="he-IL" dirty="0" smtClean="0"/>
              <a:t>וטעם, </a:t>
            </a:r>
          </a:p>
          <a:p>
            <a:r>
              <a:rPr lang="he-IL" dirty="0" smtClean="0"/>
              <a:t>סמן </a:t>
            </a:r>
            <a:r>
              <a:rPr lang="he-IL" dirty="0"/>
              <a:t>את המילים בהן מתחיל </a:t>
            </a:r>
            <a:r>
              <a:rPr lang="he-IL" dirty="0" smtClean="0"/>
              <a:t>הטעם</a:t>
            </a:r>
          </a:p>
          <a:p>
            <a:r>
              <a:rPr lang="he-IL" dirty="0" smtClean="0"/>
              <a:t>העתק רק את המילים השייכות לדין </a:t>
            </a:r>
            <a:endParaRPr lang="en-US" dirty="0"/>
          </a:p>
          <a:p>
            <a:pPr marL="0" indent="0">
              <a:buNone/>
            </a:pPr>
            <a:r>
              <a:rPr lang="he-IL" dirty="0"/>
              <a:t> </a:t>
            </a:r>
            <a:endParaRPr lang="en-US" dirty="0"/>
          </a:p>
          <a:p>
            <a:pPr marL="0" indent="0">
              <a:buNone/>
            </a:pPr>
            <a:r>
              <a:rPr lang="he-IL" dirty="0"/>
              <a:t> </a:t>
            </a:r>
            <a:endParaRPr lang="en-US" dirty="0"/>
          </a:p>
          <a:p>
            <a:endParaRPr lang="he-IL" dirty="0"/>
          </a:p>
        </p:txBody>
      </p:sp>
    </p:spTree>
    <p:extLst>
      <p:ext uri="{BB962C8B-B14F-4D97-AF65-F5344CB8AC3E}">
        <p14:creationId xmlns:p14="http://schemas.microsoft.com/office/powerpoint/2010/main" val="28120217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u="sng" dirty="0"/>
              <a:t> </a:t>
            </a:r>
            <a:r>
              <a:rPr lang="he-IL" b="1" u="sng" dirty="0"/>
              <a:t>שאלות מיומנות תלמוד</a:t>
            </a:r>
            <a:endParaRPr lang="he-IL" u="sng" dirty="0"/>
          </a:p>
        </p:txBody>
      </p:sp>
      <p:sp>
        <p:nvSpPr>
          <p:cNvPr id="3" name="כותרת משנה 2"/>
          <p:cNvSpPr>
            <a:spLocks noGrp="1"/>
          </p:cNvSpPr>
          <p:nvPr>
            <p:ph type="subTitle" idx="1"/>
          </p:nvPr>
        </p:nvSpPr>
        <p:spPr/>
        <p:txBody>
          <a:bodyPr/>
          <a:lstStyle/>
          <a:p>
            <a:endParaRPr lang="he-IL"/>
          </a:p>
        </p:txBody>
      </p:sp>
    </p:spTree>
    <p:extLst>
      <p:ext uri="{BB962C8B-B14F-4D97-AF65-F5344CB8AC3E}">
        <p14:creationId xmlns:p14="http://schemas.microsoft.com/office/powerpoint/2010/main" val="623867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מונחי יסוד</a:t>
            </a:r>
            <a:endParaRPr lang="he-IL" dirty="0"/>
          </a:p>
        </p:txBody>
      </p:sp>
      <p:sp>
        <p:nvSpPr>
          <p:cNvPr id="3" name="מציין מיקום תוכן 2"/>
          <p:cNvSpPr>
            <a:spLocks noGrp="1"/>
          </p:cNvSpPr>
          <p:nvPr>
            <p:ph idx="1"/>
          </p:nvPr>
        </p:nvSpPr>
        <p:spPr/>
        <p:txBody>
          <a:bodyPr>
            <a:normAutofit fontScale="92500" lnSpcReduction="20000"/>
          </a:bodyPr>
          <a:lstStyle/>
          <a:p>
            <a:pPr marL="0" indent="0">
              <a:buNone/>
            </a:pPr>
            <a:r>
              <a:rPr lang="he-IL" dirty="0" smtClean="0"/>
              <a:t>המילה </a:t>
            </a:r>
            <a:r>
              <a:rPr lang="he-IL" dirty="0"/>
              <a:t>"איתמר" היא:</a:t>
            </a:r>
            <a:endParaRPr lang="en-US" dirty="0"/>
          </a:p>
          <a:p>
            <a:pPr marL="0" indent="0">
              <a:buNone/>
            </a:pPr>
            <a:r>
              <a:rPr lang="he-IL" dirty="0"/>
              <a:t> </a:t>
            </a:r>
            <a:endParaRPr lang="en-US" dirty="0"/>
          </a:p>
          <a:p>
            <a:pPr marL="0" indent="0">
              <a:buNone/>
            </a:pPr>
            <a:r>
              <a:rPr lang="he-IL" dirty="0"/>
              <a:t>א. מילת פתיחה למחלוקת אמוראים</a:t>
            </a:r>
            <a:endParaRPr lang="en-US" dirty="0"/>
          </a:p>
          <a:p>
            <a:pPr marL="0" indent="0">
              <a:buNone/>
            </a:pPr>
            <a:r>
              <a:rPr lang="he-IL" dirty="0"/>
              <a:t> </a:t>
            </a:r>
            <a:endParaRPr lang="en-US" dirty="0"/>
          </a:p>
          <a:p>
            <a:pPr marL="0" indent="0">
              <a:buNone/>
            </a:pPr>
            <a:r>
              <a:rPr lang="he-IL" dirty="0"/>
              <a:t>ב. מילת פתיחה  להבאת הוכחה לאחד החולקים במחלוקת</a:t>
            </a:r>
            <a:endParaRPr lang="en-US" dirty="0"/>
          </a:p>
          <a:p>
            <a:pPr marL="0" indent="0">
              <a:buNone/>
            </a:pPr>
            <a:r>
              <a:rPr lang="he-IL" dirty="0"/>
              <a:t> </a:t>
            </a:r>
            <a:endParaRPr lang="en-US" dirty="0"/>
          </a:p>
          <a:p>
            <a:pPr marL="0" indent="0">
              <a:buNone/>
            </a:pPr>
            <a:r>
              <a:rPr lang="he-IL" dirty="0"/>
              <a:t>ג. מילת פתיחה לקושיה </a:t>
            </a:r>
            <a:endParaRPr lang="en-US" dirty="0"/>
          </a:p>
          <a:p>
            <a:pPr marL="0" indent="0">
              <a:buNone/>
            </a:pPr>
            <a:r>
              <a:rPr lang="he-IL" dirty="0"/>
              <a:t> </a:t>
            </a:r>
            <a:endParaRPr lang="en-US" dirty="0"/>
          </a:p>
          <a:p>
            <a:pPr marL="0" indent="0">
              <a:buNone/>
            </a:pPr>
            <a:r>
              <a:rPr lang="he-IL" dirty="0"/>
              <a:t>ד. מילת פתיחה לתירוץ</a:t>
            </a:r>
            <a:endParaRPr lang="en-US" dirty="0"/>
          </a:p>
          <a:p>
            <a:endParaRPr lang="he-IL" dirty="0"/>
          </a:p>
        </p:txBody>
      </p:sp>
    </p:spTree>
    <p:extLst>
      <p:ext uri="{BB962C8B-B14F-4D97-AF65-F5344CB8AC3E}">
        <p14:creationId xmlns:p14="http://schemas.microsoft.com/office/powerpoint/2010/main" val="131360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שפה</a:t>
            </a:r>
            <a:endParaRPr lang="he-IL" dirty="0"/>
          </a:p>
        </p:txBody>
      </p:sp>
      <p:sp>
        <p:nvSpPr>
          <p:cNvPr id="3" name="מציין מיקום תוכן 2"/>
          <p:cNvSpPr>
            <a:spLocks noGrp="1"/>
          </p:cNvSpPr>
          <p:nvPr>
            <p:ph idx="1"/>
          </p:nvPr>
        </p:nvSpPr>
        <p:spPr/>
        <p:txBody>
          <a:bodyPr>
            <a:normAutofit/>
          </a:bodyPr>
          <a:lstStyle/>
          <a:p>
            <a:pPr marL="0" indent="0">
              <a:buNone/>
            </a:pPr>
            <a:r>
              <a:rPr lang="he-IL" dirty="0" smtClean="0"/>
              <a:t>כתוב לכל מילה את התרגום השתמש </a:t>
            </a:r>
            <a:r>
              <a:rPr lang="he-IL" dirty="0" err="1" smtClean="0"/>
              <a:t>בתרמילון</a:t>
            </a:r>
            <a:endParaRPr lang="he-IL" dirty="0" smtClean="0"/>
          </a:p>
          <a:p>
            <a:endParaRPr lang="he-IL" dirty="0"/>
          </a:p>
          <a:p>
            <a:endParaRPr lang="he-IL" dirty="0" smtClean="0"/>
          </a:p>
          <a:p>
            <a:endParaRPr lang="he-IL" dirty="0"/>
          </a:p>
          <a:p>
            <a:endParaRPr lang="he-IL" dirty="0" smtClean="0"/>
          </a:p>
          <a:p>
            <a:endParaRPr lang="he-IL" dirty="0"/>
          </a:p>
          <a:p>
            <a:pPr marL="0" indent="0">
              <a:buNone/>
            </a:pPr>
            <a:r>
              <a:rPr lang="he-IL" sz="2400" dirty="0" err="1"/>
              <a:t>תרמילון</a:t>
            </a:r>
            <a:r>
              <a:rPr lang="he-IL" sz="2400" dirty="0"/>
              <a:t>: שם, כאן , תוך כדי כך, אוכלים, מעט, מרובה , חולקים, הולכים</a:t>
            </a:r>
            <a:endParaRPr lang="en-US" sz="2400" dirty="0"/>
          </a:p>
          <a:p>
            <a:endParaRPr lang="he-IL" dirty="0"/>
          </a:p>
        </p:txBody>
      </p:sp>
      <p:graphicFrame>
        <p:nvGraphicFramePr>
          <p:cNvPr id="8" name="טבלה 7"/>
          <p:cNvGraphicFramePr>
            <a:graphicFrameLocks noGrp="1"/>
          </p:cNvGraphicFramePr>
          <p:nvPr/>
        </p:nvGraphicFramePr>
        <p:xfrm>
          <a:off x="3474550" y="2948781"/>
          <a:ext cx="2194901" cy="1828800"/>
        </p:xfrm>
        <a:graphic>
          <a:graphicData uri="http://schemas.openxmlformats.org/drawingml/2006/table">
            <a:tbl>
              <a:tblPr rtl="1" firstRow="1" firstCol="1" lastRow="1" lastCol="1" bandRow="1" bandCol="1"/>
              <a:tblGrid>
                <a:gridCol w="951571"/>
                <a:gridCol w="1243330"/>
              </a:tblGrid>
              <a:tr h="0">
                <a:tc>
                  <a:txBody>
                    <a:bodyPr/>
                    <a:lstStyle/>
                    <a:p>
                      <a:pPr algn="r" rtl="1">
                        <a:spcAft>
                          <a:spcPts val="0"/>
                        </a:spcAft>
                      </a:pPr>
                      <a:r>
                        <a:rPr lang="he-IL" sz="1200">
                          <a:effectLst/>
                          <a:latin typeface="Times New Roman"/>
                          <a:ea typeface="Times New Roman"/>
                          <a:cs typeface="David"/>
                        </a:rPr>
                        <a:t>                       נפיש</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en-US" sz="1200" b="1">
                          <a:effectLst/>
                          <a:latin typeface="Times New Roman"/>
                          <a:ea typeface="Times New Roman"/>
                          <a:cs typeface="David"/>
                        </a:rPr>
                        <a:t>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spcAft>
                          <a:spcPts val="0"/>
                        </a:spcAft>
                      </a:pPr>
                      <a:r>
                        <a:rPr lang="he-IL" sz="1200">
                          <a:effectLst/>
                          <a:latin typeface="Times New Roman"/>
                          <a:ea typeface="Times New Roman"/>
                          <a:cs typeface="David"/>
                        </a:rPr>
                        <a:t>                       אזלי</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en-US" sz="1200" b="1">
                          <a:effectLst/>
                          <a:latin typeface="Times New Roman"/>
                          <a:ea typeface="Times New Roman"/>
                          <a:cs typeface="David"/>
                        </a:rPr>
                        <a:t>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spcAft>
                          <a:spcPts val="0"/>
                        </a:spcAft>
                      </a:pPr>
                      <a:r>
                        <a:rPr lang="he-IL" sz="1200">
                          <a:effectLst/>
                          <a:latin typeface="Times New Roman"/>
                          <a:ea typeface="Times New Roman"/>
                          <a:cs typeface="David"/>
                        </a:rPr>
                        <a:t>                       פליגי</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en-US" sz="1200" b="1">
                          <a:effectLst/>
                          <a:latin typeface="Times New Roman"/>
                          <a:ea typeface="Times New Roman"/>
                          <a:cs typeface="David"/>
                        </a:rPr>
                        <a:t>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spcAft>
                          <a:spcPts val="0"/>
                        </a:spcAft>
                      </a:pPr>
                      <a:r>
                        <a:rPr lang="he-IL" sz="1200">
                          <a:effectLst/>
                          <a:latin typeface="Times New Roman"/>
                          <a:ea typeface="Times New Roman"/>
                          <a:cs typeface="David"/>
                        </a:rPr>
                        <a:t>                        אדהכי</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en-US" sz="1200" b="1">
                          <a:effectLst/>
                          <a:latin typeface="Times New Roman"/>
                          <a:ea typeface="Times New Roman"/>
                          <a:cs typeface="David"/>
                        </a:rPr>
                        <a:t>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r" rtl="1">
                        <a:spcAft>
                          <a:spcPts val="0"/>
                        </a:spcAft>
                      </a:pPr>
                      <a:r>
                        <a:rPr lang="he-IL" sz="1200">
                          <a:effectLst/>
                          <a:latin typeface="Times New Roman"/>
                          <a:ea typeface="Times New Roman"/>
                          <a:cs typeface="David"/>
                        </a:rPr>
                        <a:t>                        התם</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1">
                        <a:spcAft>
                          <a:spcPts val="0"/>
                        </a:spcAft>
                      </a:pPr>
                      <a:r>
                        <a:rPr lang="en-US" sz="1200" b="1" dirty="0">
                          <a:effectLst/>
                          <a:latin typeface="Times New Roman"/>
                          <a:ea typeface="Times New Roman"/>
                          <a:cs typeface="David"/>
                        </a:rPr>
                        <a:t> </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8069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מונחי יסוד</a:t>
            </a:r>
            <a:endParaRPr lang="he-IL" dirty="0"/>
          </a:p>
        </p:txBody>
      </p:sp>
      <p:sp>
        <p:nvSpPr>
          <p:cNvPr id="3" name="מציין מיקום תוכן 2"/>
          <p:cNvSpPr>
            <a:spLocks noGrp="1"/>
          </p:cNvSpPr>
          <p:nvPr>
            <p:ph idx="1"/>
          </p:nvPr>
        </p:nvSpPr>
        <p:spPr/>
        <p:txBody>
          <a:bodyPr>
            <a:normAutofit fontScale="85000" lnSpcReduction="20000"/>
          </a:bodyPr>
          <a:lstStyle/>
          <a:p>
            <a:pPr marL="0" indent="0">
              <a:buNone/>
            </a:pPr>
            <a:r>
              <a:rPr lang="he-IL" dirty="0" smtClean="0"/>
              <a:t>אם </a:t>
            </a:r>
            <a:r>
              <a:rPr lang="he-IL" dirty="0"/>
              <a:t>הגמרא רוצה להעמיד לנסות להביא ראיה לדין מסוים באיזה  ביטוי תשתמש הגמרא?</a:t>
            </a:r>
            <a:endParaRPr lang="en-US" dirty="0"/>
          </a:p>
          <a:p>
            <a:pPr marL="0" indent="0">
              <a:buNone/>
            </a:pPr>
            <a:r>
              <a:rPr lang="he-IL" dirty="0"/>
              <a:t> </a:t>
            </a:r>
            <a:endParaRPr lang="en-US" dirty="0"/>
          </a:p>
          <a:p>
            <a:pPr marL="0" indent="0">
              <a:buNone/>
            </a:pPr>
            <a:r>
              <a:rPr lang="he-IL" dirty="0"/>
              <a:t>א. תא שמע</a:t>
            </a:r>
            <a:endParaRPr lang="en-US" dirty="0"/>
          </a:p>
          <a:p>
            <a:pPr marL="0" indent="0">
              <a:buNone/>
            </a:pPr>
            <a:r>
              <a:rPr lang="he-IL" dirty="0"/>
              <a:t> </a:t>
            </a:r>
            <a:endParaRPr lang="en-US" dirty="0"/>
          </a:p>
          <a:p>
            <a:pPr marL="0" indent="0">
              <a:buNone/>
            </a:pPr>
            <a:r>
              <a:rPr lang="he-IL" dirty="0"/>
              <a:t>ב. הכא במאי עסקינן</a:t>
            </a:r>
            <a:endParaRPr lang="en-US" dirty="0"/>
          </a:p>
          <a:p>
            <a:pPr marL="0" indent="0">
              <a:buNone/>
            </a:pPr>
            <a:r>
              <a:rPr lang="he-IL" dirty="0"/>
              <a:t> </a:t>
            </a:r>
            <a:endParaRPr lang="en-US" dirty="0"/>
          </a:p>
          <a:p>
            <a:pPr marL="0" indent="0">
              <a:buNone/>
            </a:pPr>
            <a:r>
              <a:rPr lang="he-IL" dirty="0"/>
              <a:t>ג. תיקו</a:t>
            </a:r>
            <a:endParaRPr lang="en-US" dirty="0"/>
          </a:p>
          <a:p>
            <a:pPr marL="0" indent="0">
              <a:buNone/>
            </a:pPr>
            <a:r>
              <a:rPr lang="he-IL" dirty="0"/>
              <a:t> </a:t>
            </a:r>
            <a:endParaRPr lang="en-US" dirty="0"/>
          </a:p>
          <a:p>
            <a:pPr marL="0" indent="0">
              <a:buNone/>
            </a:pPr>
            <a:r>
              <a:rPr lang="he-IL" dirty="0"/>
              <a:t>ד. בעי רבי....</a:t>
            </a:r>
            <a:endParaRPr lang="en-US" dirty="0"/>
          </a:p>
          <a:p>
            <a:pPr marL="0" indent="0">
              <a:buNone/>
            </a:pPr>
            <a:r>
              <a:rPr lang="he-IL" dirty="0"/>
              <a:t> </a:t>
            </a:r>
            <a:endParaRPr lang="en-US" dirty="0"/>
          </a:p>
          <a:p>
            <a:endParaRPr lang="he-IL" dirty="0"/>
          </a:p>
        </p:txBody>
      </p:sp>
    </p:spTree>
    <p:extLst>
      <p:ext uri="{BB962C8B-B14F-4D97-AF65-F5344CB8AC3E}">
        <p14:creationId xmlns:p14="http://schemas.microsoft.com/office/powerpoint/2010/main" val="3395996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מבוא לתושב"ע</a:t>
            </a:r>
            <a:endParaRPr lang="he-IL" dirty="0"/>
          </a:p>
        </p:txBody>
      </p:sp>
      <p:sp>
        <p:nvSpPr>
          <p:cNvPr id="3" name="מציין מיקום תוכן 2"/>
          <p:cNvSpPr>
            <a:spLocks noGrp="1"/>
          </p:cNvSpPr>
          <p:nvPr>
            <p:ph idx="1"/>
          </p:nvPr>
        </p:nvSpPr>
        <p:spPr/>
        <p:txBody>
          <a:bodyPr>
            <a:normAutofit lnSpcReduction="10000"/>
          </a:bodyPr>
          <a:lstStyle/>
          <a:p>
            <a:pPr marL="0" indent="0">
              <a:buNone/>
            </a:pPr>
            <a:r>
              <a:rPr lang="he-IL" dirty="0"/>
              <a:t>  </a:t>
            </a:r>
            <a:endParaRPr lang="en-US" dirty="0"/>
          </a:p>
          <a:p>
            <a:pPr marL="0" indent="0">
              <a:buNone/>
            </a:pPr>
            <a:r>
              <a:rPr lang="he-IL" dirty="0"/>
              <a:t> </a:t>
            </a:r>
            <a:r>
              <a:rPr lang="he-IL" dirty="0" err="1" smtClean="0"/>
              <a:t>אביי</a:t>
            </a:r>
            <a:r>
              <a:rPr lang="he-IL" dirty="0" smtClean="0"/>
              <a:t> </a:t>
            </a:r>
            <a:r>
              <a:rPr lang="he-IL" dirty="0"/>
              <a:t>ורבא הם</a:t>
            </a:r>
            <a:endParaRPr lang="en-US" dirty="0"/>
          </a:p>
          <a:p>
            <a:pPr marL="0" indent="0">
              <a:buNone/>
            </a:pPr>
            <a:r>
              <a:rPr lang="he-IL" dirty="0"/>
              <a:t> </a:t>
            </a:r>
            <a:endParaRPr lang="en-US" dirty="0"/>
          </a:p>
          <a:p>
            <a:pPr marL="0" indent="0">
              <a:buNone/>
            </a:pPr>
            <a:r>
              <a:rPr lang="he-IL" dirty="0"/>
              <a:t>א. תנאים</a:t>
            </a:r>
            <a:endParaRPr lang="en-US" dirty="0"/>
          </a:p>
          <a:p>
            <a:pPr marL="0" indent="0">
              <a:buNone/>
            </a:pPr>
            <a:r>
              <a:rPr lang="he-IL" dirty="0"/>
              <a:t> </a:t>
            </a:r>
            <a:endParaRPr lang="en-US" dirty="0"/>
          </a:p>
          <a:p>
            <a:pPr marL="0" indent="0">
              <a:buNone/>
            </a:pPr>
            <a:r>
              <a:rPr lang="he-IL" b="1" dirty="0"/>
              <a:t>ב. אמוראים</a:t>
            </a:r>
            <a:endParaRPr lang="en-US" dirty="0"/>
          </a:p>
          <a:p>
            <a:pPr marL="0" indent="0">
              <a:buNone/>
            </a:pPr>
            <a:r>
              <a:rPr lang="he-IL" dirty="0"/>
              <a:t> </a:t>
            </a:r>
            <a:endParaRPr lang="en-US" dirty="0"/>
          </a:p>
          <a:p>
            <a:pPr marL="0" indent="0">
              <a:buNone/>
            </a:pPr>
            <a:r>
              <a:rPr lang="he-IL" dirty="0"/>
              <a:t>ג. </a:t>
            </a:r>
            <a:r>
              <a:rPr lang="he-IL" dirty="0" err="1"/>
              <a:t>אביי</a:t>
            </a:r>
            <a:r>
              <a:rPr lang="he-IL" dirty="0"/>
              <a:t> תנא ורבא אמורא</a:t>
            </a:r>
            <a:endParaRPr lang="en-US" dirty="0"/>
          </a:p>
          <a:p>
            <a:pPr marL="0" indent="0">
              <a:buNone/>
            </a:pPr>
            <a:endParaRPr lang="he-IL" dirty="0"/>
          </a:p>
        </p:txBody>
      </p:sp>
    </p:spTree>
    <p:extLst>
      <p:ext uri="{BB962C8B-B14F-4D97-AF65-F5344CB8AC3E}">
        <p14:creationId xmlns:p14="http://schemas.microsoft.com/office/powerpoint/2010/main" val="1658341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מבנה התלמוד</a:t>
            </a:r>
            <a:endParaRPr lang="he-IL" dirty="0"/>
          </a:p>
        </p:txBody>
      </p:sp>
      <p:sp>
        <p:nvSpPr>
          <p:cNvPr id="3" name="מציין מיקום תוכן 2"/>
          <p:cNvSpPr>
            <a:spLocks noGrp="1"/>
          </p:cNvSpPr>
          <p:nvPr>
            <p:ph idx="1"/>
          </p:nvPr>
        </p:nvSpPr>
        <p:spPr/>
        <p:txBody>
          <a:bodyPr/>
          <a:lstStyle/>
          <a:p>
            <a:endParaRPr lang="en-US" dirty="0" smtClean="0"/>
          </a:p>
          <a:p>
            <a:pPr marL="0" indent="0">
              <a:buNone/>
            </a:pPr>
            <a:r>
              <a:rPr lang="he-IL" dirty="0" smtClean="0"/>
              <a:t>"תא שמע שטף נהר קוריו עציו ואבניו ונתנו בתוך שדה </a:t>
            </a:r>
            <a:r>
              <a:rPr lang="he-IL" dirty="0" err="1" smtClean="0"/>
              <a:t>חבירו</a:t>
            </a:r>
            <a:r>
              <a:rPr lang="he-IL" dirty="0" smtClean="0"/>
              <a:t> הרי אלו שלו מפני </a:t>
            </a:r>
            <a:r>
              <a:rPr lang="he-IL" dirty="0" err="1" smtClean="0"/>
              <a:t>שנתייאשו</a:t>
            </a:r>
            <a:r>
              <a:rPr lang="he-IL" dirty="0" smtClean="0"/>
              <a:t> הבעלים טעמא </a:t>
            </a:r>
            <a:r>
              <a:rPr lang="he-IL" dirty="0" err="1" smtClean="0"/>
              <a:t>דנתייאשו</a:t>
            </a:r>
            <a:r>
              <a:rPr lang="he-IL" dirty="0" smtClean="0"/>
              <a:t> הבעלים הא </a:t>
            </a:r>
            <a:r>
              <a:rPr lang="he-IL" dirty="0" err="1" smtClean="0"/>
              <a:t>סתמא</a:t>
            </a:r>
            <a:r>
              <a:rPr lang="he-IL" dirty="0" smtClean="0"/>
              <a:t> לא, הכא במאי עסקינן בשיכול להציל".</a:t>
            </a:r>
            <a:endParaRPr lang="en-US" dirty="0" smtClean="0"/>
          </a:p>
          <a:p>
            <a:pPr marL="0" indent="0">
              <a:buNone/>
            </a:pPr>
            <a:r>
              <a:rPr lang="he-IL" dirty="0" smtClean="0"/>
              <a:t> </a:t>
            </a:r>
            <a:endParaRPr lang="en-US" dirty="0" smtClean="0"/>
          </a:p>
          <a:p>
            <a:pPr marL="0" indent="0">
              <a:buNone/>
            </a:pPr>
            <a:r>
              <a:rPr lang="he-IL" dirty="0" smtClean="0"/>
              <a:t>סמן את המילים שהן </a:t>
            </a:r>
            <a:r>
              <a:rPr lang="he-IL" b="1" dirty="0" smtClean="0"/>
              <a:t>דיוק</a:t>
            </a:r>
            <a:r>
              <a:rPr lang="he-IL" dirty="0" smtClean="0"/>
              <a:t> מתוך הברייתא.</a:t>
            </a:r>
            <a:endParaRPr lang="en-US" dirty="0" smtClean="0"/>
          </a:p>
          <a:p>
            <a:endParaRPr lang="he-IL" dirty="0"/>
          </a:p>
        </p:txBody>
      </p:sp>
    </p:spTree>
    <p:extLst>
      <p:ext uri="{BB962C8B-B14F-4D97-AF65-F5344CB8AC3E}">
        <p14:creationId xmlns:p14="http://schemas.microsoft.com/office/powerpoint/2010/main" val="22315828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שפת התלמוד</a:t>
            </a:r>
            <a:endParaRPr lang="he-IL" dirty="0"/>
          </a:p>
        </p:txBody>
      </p:sp>
      <p:sp>
        <p:nvSpPr>
          <p:cNvPr id="3" name="מציין מיקום תוכן 2"/>
          <p:cNvSpPr>
            <a:spLocks noGrp="1"/>
          </p:cNvSpPr>
          <p:nvPr>
            <p:ph idx="1"/>
          </p:nvPr>
        </p:nvSpPr>
        <p:spPr/>
        <p:txBody>
          <a:bodyPr>
            <a:normAutofit fontScale="92500" lnSpcReduction="20000"/>
          </a:bodyPr>
          <a:lstStyle/>
          <a:p>
            <a:pPr marL="0" indent="0">
              <a:buNone/>
            </a:pPr>
            <a:r>
              <a:rPr lang="he-IL" dirty="0" smtClean="0"/>
              <a:t>"תא </a:t>
            </a:r>
            <a:r>
              <a:rPr lang="he-IL" dirty="0"/>
              <a:t>שמע מעות מפוזרות הרי אלו שלו </a:t>
            </a:r>
            <a:r>
              <a:rPr lang="he-IL" dirty="0" err="1"/>
              <a:t>אמאי</a:t>
            </a:r>
            <a:r>
              <a:rPr lang="he-IL" dirty="0"/>
              <a:t> </a:t>
            </a:r>
            <a:r>
              <a:rPr lang="he-IL" b="1" dirty="0"/>
              <a:t>הא לא ידע </a:t>
            </a:r>
            <a:r>
              <a:rPr lang="he-IL" b="1" dirty="0" err="1"/>
              <a:t>דנפל</a:t>
            </a:r>
            <a:r>
              <a:rPr lang="he-IL" b="1" dirty="0"/>
              <a:t> מיניה </a:t>
            </a:r>
            <a:r>
              <a:rPr lang="he-IL" dirty="0"/>
              <a:t>התם </a:t>
            </a:r>
            <a:r>
              <a:rPr lang="he-IL" dirty="0" err="1"/>
              <a:t>נמי</a:t>
            </a:r>
            <a:r>
              <a:rPr lang="he-IL" dirty="0"/>
              <a:t> כדרבי יצחק </a:t>
            </a:r>
            <a:r>
              <a:rPr lang="he-IL" dirty="0" err="1"/>
              <a:t>דאמר</a:t>
            </a:r>
            <a:r>
              <a:rPr lang="he-IL" dirty="0"/>
              <a:t> אדם עשוי למשמש בכיסו בכל שעה ושעה הכא </a:t>
            </a:r>
            <a:r>
              <a:rPr lang="he-IL" dirty="0" err="1"/>
              <a:t>נמי</a:t>
            </a:r>
            <a:r>
              <a:rPr lang="he-IL" dirty="0"/>
              <a:t> אדם עשוי למשמש בכיסו בכל שעה </a:t>
            </a:r>
            <a:r>
              <a:rPr lang="he-IL" dirty="0" smtClean="0"/>
              <a:t>ושעה".</a:t>
            </a:r>
            <a:endParaRPr lang="en-US" dirty="0"/>
          </a:p>
          <a:p>
            <a:pPr marL="0" indent="0">
              <a:buNone/>
            </a:pPr>
            <a:endParaRPr lang="he-IL" dirty="0" smtClean="0"/>
          </a:p>
          <a:p>
            <a:pPr marL="0" indent="0">
              <a:buNone/>
            </a:pPr>
            <a:r>
              <a:rPr lang="he-IL" dirty="0" smtClean="0"/>
              <a:t>המילים </a:t>
            </a:r>
            <a:r>
              <a:rPr lang="he-IL" dirty="0"/>
              <a:t>"הא לא ידע </a:t>
            </a:r>
            <a:r>
              <a:rPr lang="he-IL" dirty="0" err="1" smtClean="0"/>
              <a:t>דנפל</a:t>
            </a:r>
            <a:r>
              <a:rPr lang="he-IL" dirty="0" smtClean="0"/>
              <a:t> </a:t>
            </a:r>
            <a:r>
              <a:rPr lang="he-IL" dirty="0"/>
              <a:t>מיניה" הן: </a:t>
            </a:r>
            <a:endParaRPr lang="en-US" dirty="0"/>
          </a:p>
          <a:p>
            <a:pPr marL="0" indent="0">
              <a:buNone/>
            </a:pPr>
            <a:r>
              <a:rPr lang="he-IL" dirty="0"/>
              <a:t>א</a:t>
            </a:r>
            <a:r>
              <a:rPr lang="he-IL" dirty="0" smtClean="0"/>
              <a:t>. </a:t>
            </a:r>
            <a:r>
              <a:rPr lang="he-IL" dirty="0" err="1" smtClean="0"/>
              <a:t>קושית</a:t>
            </a:r>
            <a:r>
              <a:rPr lang="he-IL" dirty="0" smtClean="0"/>
              <a:t> </a:t>
            </a:r>
            <a:r>
              <a:rPr lang="he-IL" dirty="0"/>
              <a:t>הגמרא </a:t>
            </a:r>
            <a:endParaRPr lang="en-US" dirty="0"/>
          </a:p>
          <a:p>
            <a:pPr marL="0" indent="0">
              <a:buNone/>
            </a:pPr>
            <a:r>
              <a:rPr lang="he-IL" dirty="0"/>
              <a:t>ב</a:t>
            </a:r>
            <a:r>
              <a:rPr lang="he-IL" dirty="0" smtClean="0"/>
              <a:t>. תירוץ </a:t>
            </a:r>
            <a:r>
              <a:rPr lang="he-IL" dirty="0"/>
              <a:t>הגמרא</a:t>
            </a:r>
            <a:endParaRPr lang="en-US" dirty="0"/>
          </a:p>
          <a:p>
            <a:pPr marL="0" indent="0">
              <a:buNone/>
            </a:pPr>
            <a:r>
              <a:rPr lang="he-IL" dirty="0"/>
              <a:t>ג</a:t>
            </a:r>
            <a:r>
              <a:rPr lang="he-IL" dirty="0" smtClean="0"/>
              <a:t>. חלק </a:t>
            </a:r>
            <a:r>
              <a:rPr lang="he-IL" dirty="0"/>
              <a:t>מן הברייתא</a:t>
            </a:r>
            <a:endParaRPr lang="en-US" dirty="0"/>
          </a:p>
          <a:p>
            <a:pPr marL="0" indent="0">
              <a:buNone/>
            </a:pPr>
            <a:r>
              <a:rPr lang="he-IL" dirty="0"/>
              <a:t>ד</a:t>
            </a:r>
            <a:r>
              <a:rPr lang="he-IL" dirty="0" smtClean="0"/>
              <a:t>. סתירה </a:t>
            </a:r>
            <a:r>
              <a:rPr lang="he-IL" dirty="0"/>
              <a:t>למקור קודם</a:t>
            </a:r>
            <a:endParaRPr lang="en-US" dirty="0"/>
          </a:p>
          <a:p>
            <a:endParaRPr lang="he-IL" dirty="0"/>
          </a:p>
        </p:txBody>
      </p:sp>
    </p:spTree>
    <p:extLst>
      <p:ext uri="{BB962C8B-B14F-4D97-AF65-F5344CB8AC3E}">
        <p14:creationId xmlns:p14="http://schemas.microsoft.com/office/powerpoint/2010/main" val="1003639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smtClean="0"/>
              <a:t>מאגר משימות</a:t>
            </a:r>
            <a:endParaRPr lang="he-IL" dirty="0"/>
          </a:p>
        </p:txBody>
      </p:sp>
      <p:sp>
        <p:nvSpPr>
          <p:cNvPr id="3" name="כותרת משנה 2"/>
          <p:cNvSpPr>
            <a:spLocks noGrp="1"/>
          </p:cNvSpPr>
          <p:nvPr>
            <p:ph type="subTitle" idx="1"/>
          </p:nvPr>
        </p:nvSpPr>
        <p:spPr/>
        <p:txBody>
          <a:bodyPr/>
          <a:lstStyle/>
          <a:p>
            <a:endParaRPr lang="he-IL"/>
          </a:p>
        </p:txBody>
      </p:sp>
    </p:spTree>
    <p:extLst>
      <p:ext uri="{BB962C8B-B14F-4D97-AF65-F5344CB8AC3E}">
        <p14:creationId xmlns:p14="http://schemas.microsoft.com/office/powerpoint/2010/main" val="2768275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b="1" dirty="0" smtClean="0"/>
              <a:t>עוֹשִׂים סִימָנִים לַסֵּדֶר</a:t>
            </a:r>
            <a:r>
              <a:rPr lang="en-US" dirty="0" smtClean="0"/>
              <a:t/>
            </a:r>
            <a:br>
              <a:rPr lang="en-US" dirty="0" smtClean="0"/>
            </a:br>
            <a:endParaRPr lang="he-IL" dirty="0"/>
          </a:p>
        </p:txBody>
      </p:sp>
      <p:sp>
        <p:nvSpPr>
          <p:cNvPr id="3" name="מציין מיקום תוכן 2"/>
          <p:cNvSpPr>
            <a:spLocks noGrp="1"/>
          </p:cNvSpPr>
          <p:nvPr>
            <p:ph idx="1"/>
          </p:nvPr>
        </p:nvSpPr>
        <p:spPr/>
        <p:txBody>
          <a:bodyPr>
            <a:normAutofit lnSpcReduction="10000"/>
          </a:bodyPr>
          <a:lstStyle/>
          <a:p>
            <a:pPr marL="0" indent="0">
              <a:buNone/>
            </a:pPr>
            <a:r>
              <a:rPr lang="he-IL" dirty="0" smtClean="0"/>
              <a:t>מִשְׁפַּחַת </a:t>
            </a:r>
            <a:r>
              <a:rPr lang="he-IL" dirty="0"/>
              <a:t>יִשְׂרְאֵלִי הִיא מִשְׁפָּחָה מְאֹד חֲבִיבָה, אֲשֶׁר הֶחְלִיטָה </a:t>
            </a:r>
            <a:r>
              <a:rPr lang="he-IL" dirty="0" err="1"/>
              <a:t>לַחֲגֹג</a:t>
            </a:r>
            <a:r>
              <a:rPr lang="he-IL" dirty="0"/>
              <a:t> הַשָּׁנָה </a:t>
            </a:r>
            <a:br>
              <a:rPr lang="he-IL" dirty="0"/>
            </a:br>
            <a:r>
              <a:rPr lang="he-IL" dirty="0"/>
              <a:t>אֶת לֵיל הַסֵּדֶר בַּפַּעַם הָרִאשׁוֹנָה, לְבַדָּהּ, בְּבֵיתָהּ.</a:t>
            </a:r>
            <a:endParaRPr lang="en-US" dirty="0"/>
          </a:p>
          <a:p>
            <a:pPr marL="0" indent="0">
              <a:buNone/>
            </a:pPr>
            <a:r>
              <a:rPr lang="he-IL" dirty="0"/>
              <a:t>אַךְ לְפֶתַע אָמַר מַר יִשְׂרְאֵלִי בִּדְאָגָה: "אֶת לֵיל הַסֵּדֶר לֹא נוּכַל לַעֲרֹךְ כַּהֲלָכָה...</a:t>
            </a:r>
            <a:br>
              <a:rPr lang="he-IL" dirty="0"/>
            </a:br>
            <a:r>
              <a:rPr lang="he-IL" dirty="0"/>
              <a:t>מָתַי עוֹמְדִים? בְאֵיזוֹ צוּרָה יוֹשְׁבִים? - כֵּיצַד נֵדַע?</a:t>
            </a:r>
            <a:br>
              <a:rPr lang="he-IL" dirty="0"/>
            </a:br>
            <a:r>
              <a:rPr lang="he-IL" dirty="0"/>
              <a:t>בְּבַקָּשָׁה, הֱיוּ לָנוּ לְעֶזְרָה!"</a:t>
            </a:r>
            <a:endParaRPr lang="en-US" dirty="0"/>
          </a:p>
          <a:p>
            <a:pPr marL="0" indent="0">
              <a:buNone/>
            </a:pPr>
            <a:r>
              <a:rPr lang="he-IL" dirty="0"/>
              <a:t>וְהַמְּשִׂימָה, הֲרֵי כָּל כָּךְ פְּשׁוּטָה!</a:t>
            </a:r>
            <a:br>
              <a:rPr lang="he-IL" dirty="0"/>
            </a:br>
            <a:r>
              <a:rPr lang="he-IL" dirty="0"/>
              <a:t>עֲלֵיכֶם </a:t>
            </a:r>
            <a:r>
              <a:rPr lang="he-IL" dirty="0" err="1"/>
              <a:t>לִבְחֹר</a:t>
            </a:r>
            <a:r>
              <a:rPr lang="he-IL" dirty="0"/>
              <a:t> סִימָן אֶחָד מֵהָרְשִׁימָה, וּלְהָכִין לוֹ סִימָנִיָּה.</a:t>
            </a:r>
            <a:endParaRPr lang="en-US" dirty="0"/>
          </a:p>
          <a:p>
            <a:endParaRPr lang="he-IL" dirty="0"/>
          </a:p>
        </p:txBody>
      </p:sp>
    </p:spTree>
    <p:extLst>
      <p:ext uri="{BB962C8B-B14F-4D97-AF65-F5344CB8AC3E}">
        <p14:creationId xmlns:p14="http://schemas.microsoft.com/office/powerpoint/2010/main" val="1252989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dirty="0"/>
          </a:p>
        </p:txBody>
      </p:sp>
      <p:sp>
        <p:nvSpPr>
          <p:cNvPr id="3" name="מציין מיקום תוכן 2"/>
          <p:cNvSpPr>
            <a:spLocks noGrp="1"/>
          </p:cNvSpPr>
          <p:nvPr>
            <p:ph idx="1"/>
          </p:nvPr>
        </p:nvSpPr>
        <p:spPr/>
        <p:txBody>
          <a:bodyPr>
            <a:normAutofit fontScale="92500" lnSpcReduction="20000"/>
          </a:bodyPr>
          <a:lstStyle/>
          <a:p>
            <a:pPr marL="0" indent="0">
              <a:buNone/>
            </a:pPr>
            <a:r>
              <a:rPr lang="he-IL" dirty="0" smtClean="0"/>
              <a:t>"</a:t>
            </a:r>
            <a:r>
              <a:rPr lang="he-IL" dirty="0"/>
              <a:t>כל השמנים  כשרים לנר חנוכה, ושמן זית מצווה מן המובחר, ונהגו להדליק בנר שעווה" (</a:t>
            </a:r>
            <a:r>
              <a:rPr lang="he-IL" dirty="0" err="1"/>
              <a:t>קיג</a:t>
            </a:r>
            <a:r>
              <a:rPr lang="he-IL" dirty="0"/>
              <a:t>, ט)</a:t>
            </a:r>
            <a:endParaRPr lang="en-US" dirty="0"/>
          </a:p>
          <a:p>
            <a:pPr marL="0" indent="0">
              <a:buNone/>
            </a:pPr>
            <a:endParaRPr lang="he-IL" dirty="0" smtClean="0"/>
          </a:p>
          <a:p>
            <a:pPr marL="0" indent="0">
              <a:buNone/>
            </a:pPr>
            <a:r>
              <a:rPr lang="he-IL" dirty="0" smtClean="0"/>
              <a:t>לאיזו </a:t>
            </a:r>
            <a:r>
              <a:rPr lang="he-IL" dirty="0"/>
              <a:t>שאלה יש תשובה במשפט המובא מהקיצור שולחן ערוך? </a:t>
            </a:r>
            <a:endParaRPr lang="en-US" dirty="0"/>
          </a:p>
          <a:p>
            <a:pPr marL="0" indent="0">
              <a:buNone/>
            </a:pPr>
            <a:r>
              <a:rPr lang="he-IL" dirty="0"/>
              <a:t> </a:t>
            </a:r>
            <a:endParaRPr lang="en-US" dirty="0"/>
          </a:p>
          <a:p>
            <a:pPr marL="514350" lvl="0" indent="-514350">
              <a:buFont typeface="+mj-lt"/>
              <a:buAutoNum type="arabicPeriod"/>
            </a:pPr>
            <a:r>
              <a:rPr lang="he-IL" dirty="0"/>
              <a:t>היכן מניחים את נרות חנוכה?</a:t>
            </a:r>
            <a:endParaRPr lang="en-US" dirty="0"/>
          </a:p>
          <a:p>
            <a:pPr marL="514350" lvl="0" indent="-514350">
              <a:buFont typeface="+mj-lt"/>
              <a:buAutoNum type="arabicPeriod"/>
            </a:pPr>
            <a:r>
              <a:rPr lang="he-IL" dirty="0"/>
              <a:t>מי מדליק נרות חנוכה?</a:t>
            </a:r>
            <a:endParaRPr lang="en-US" dirty="0"/>
          </a:p>
          <a:p>
            <a:pPr marL="514350" lvl="0" indent="-514350">
              <a:buFont typeface="+mj-lt"/>
              <a:buAutoNum type="arabicPeriod"/>
            </a:pPr>
            <a:r>
              <a:rPr lang="he-IL" dirty="0"/>
              <a:t>במה מדליקים נרות חנוכה? </a:t>
            </a:r>
            <a:endParaRPr lang="en-US" dirty="0"/>
          </a:p>
          <a:p>
            <a:pPr marL="514350" lvl="0" indent="-514350">
              <a:buFont typeface="+mj-lt"/>
              <a:buAutoNum type="arabicPeriod"/>
            </a:pPr>
            <a:r>
              <a:rPr lang="he-IL" dirty="0"/>
              <a:t>ממה עושים פתילות לנרות חנוכה?  </a:t>
            </a:r>
            <a:endParaRPr lang="en-US" dirty="0"/>
          </a:p>
          <a:p>
            <a:endParaRPr lang="he-IL" dirty="0"/>
          </a:p>
        </p:txBody>
      </p:sp>
    </p:spTree>
    <p:extLst>
      <p:ext uri="{BB962C8B-B14F-4D97-AF65-F5344CB8AC3E}">
        <p14:creationId xmlns:p14="http://schemas.microsoft.com/office/powerpoint/2010/main" val="215728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graphicFrame>
        <p:nvGraphicFramePr>
          <p:cNvPr id="4" name="מציין מיקום תוכן 3"/>
          <p:cNvGraphicFramePr>
            <a:graphicFrameLocks noGrp="1"/>
          </p:cNvGraphicFramePr>
          <p:nvPr>
            <p:ph idx="1"/>
            <p:extLst>
              <p:ext uri="{D42A27DB-BD31-4B8C-83A1-F6EECF244321}">
                <p14:modId xmlns:p14="http://schemas.microsoft.com/office/powerpoint/2010/main" val="1579485113"/>
              </p:ext>
            </p:extLst>
          </p:nvPr>
        </p:nvGraphicFramePr>
        <p:xfrm>
          <a:off x="1619672" y="2276872"/>
          <a:ext cx="6192688" cy="2952328"/>
        </p:xfrm>
        <a:graphic>
          <a:graphicData uri="http://schemas.openxmlformats.org/drawingml/2006/table">
            <a:tbl>
              <a:tblPr rtl="1" firstRow="1" firstCol="1" bandRow="1"/>
              <a:tblGrid>
                <a:gridCol w="6192688"/>
              </a:tblGrid>
              <a:tr h="2952328">
                <a:tc>
                  <a:txBody>
                    <a:bodyPr/>
                    <a:lstStyle/>
                    <a:p>
                      <a:pPr marL="342900" lvl="0" indent="-342900" algn="r" rtl="1">
                        <a:lnSpc>
                          <a:spcPct val="115000"/>
                        </a:lnSpc>
                        <a:spcAft>
                          <a:spcPts val="1000"/>
                        </a:spcAft>
                        <a:buFont typeface="Arial" pitchFamily="34" charset="0"/>
                        <a:buChar char="•"/>
                      </a:pPr>
                      <a:r>
                        <a:rPr lang="he-IL" sz="2000" dirty="0">
                          <a:effectLst/>
                          <a:latin typeface="Calibri"/>
                          <a:ea typeface="Times New Roman"/>
                          <a:cs typeface="Arial"/>
                        </a:rPr>
                        <a:t>רְשִׁימַת סִימָנֵי הַסֵּדֶר לִבְחִירָה: </a:t>
                      </a:r>
                      <a:br>
                        <a:rPr lang="he-IL" sz="2000" dirty="0">
                          <a:effectLst/>
                          <a:latin typeface="Calibri"/>
                          <a:ea typeface="Times New Roman"/>
                          <a:cs typeface="Arial"/>
                        </a:rPr>
                      </a:br>
                      <a:r>
                        <a:rPr lang="he-IL" sz="2000" dirty="0">
                          <a:effectLst/>
                          <a:latin typeface="Calibri"/>
                          <a:ea typeface="Times New Roman"/>
                          <a:cs typeface="Arial"/>
                        </a:rPr>
                        <a:t/>
                      </a:r>
                      <a:br>
                        <a:rPr lang="he-IL" sz="2000" dirty="0">
                          <a:effectLst/>
                          <a:latin typeface="Calibri"/>
                          <a:ea typeface="Times New Roman"/>
                          <a:cs typeface="Arial"/>
                        </a:rPr>
                      </a:br>
                      <a:r>
                        <a:rPr lang="he-IL" sz="2000" dirty="0">
                          <a:effectLst/>
                          <a:latin typeface="Calibri"/>
                          <a:ea typeface="Times New Roman"/>
                          <a:cs typeface="Arial"/>
                        </a:rPr>
                        <a:t>•קָדֵש   </a:t>
                      </a:r>
                      <a:r>
                        <a:rPr lang="en-US" sz="2000" dirty="0">
                          <a:effectLst/>
                          <a:latin typeface="Calibri"/>
                          <a:ea typeface="Times New Roman"/>
                          <a:cs typeface="Arial"/>
                        </a:rPr>
                        <a:t>   </a:t>
                      </a:r>
                      <a:r>
                        <a:rPr lang="he-IL" sz="2000" dirty="0">
                          <a:effectLst/>
                          <a:latin typeface="Calibri"/>
                          <a:ea typeface="Times New Roman"/>
                          <a:cs typeface="Arial"/>
                        </a:rPr>
                        <a:t>    </a:t>
                      </a:r>
                      <a:r>
                        <a:rPr lang="en-US" sz="2000" dirty="0">
                          <a:effectLst/>
                          <a:latin typeface="Calibri"/>
                          <a:ea typeface="Times New Roman"/>
                          <a:cs typeface="Arial"/>
                        </a:rPr>
                        <a:t>    </a:t>
                      </a:r>
                      <a:r>
                        <a:rPr lang="en-US" sz="2000" dirty="0" smtClean="0">
                          <a:effectLst/>
                          <a:latin typeface="Calibri"/>
                          <a:ea typeface="Times New Roman"/>
                          <a:cs typeface="Arial"/>
                        </a:rPr>
                        <a:t> </a:t>
                      </a:r>
                      <a:r>
                        <a:rPr lang="he-IL" sz="2000" dirty="0">
                          <a:effectLst/>
                          <a:latin typeface="Calibri"/>
                          <a:ea typeface="Times New Roman"/>
                          <a:cs typeface="Arial"/>
                        </a:rPr>
                        <a:t> •וּרְחַץ    </a:t>
                      </a:r>
                      <a:r>
                        <a:rPr lang="en-US" sz="2000" dirty="0">
                          <a:effectLst/>
                          <a:latin typeface="Calibri"/>
                          <a:ea typeface="Times New Roman"/>
                          <a:cs typeface="Arial"/>
                        </a:rPr>
                        <a:t>    </a:t>
                      </a:r>
                      <a:r>
                        <a:rPr lang="he-IL" sz="2000" dirty="0">
                          <a:effectLst/>
                          <a:latin typeface="Calibri"/>
                          <a:ea typeface="Times New Roman"/>
                          <a:cs typeface="Arial"/>
                        </a:rPr>
                        <a:t>   •כַּרְפַּס     </a:t>
                      </a:r>
                      <a:r>
                        <a:rPr lang="en-US" sz="2000" dirty="0">
                          <a:effectLst/>
                          <a:latin typeface="Calibri"/>
                          <a:ea typeface="Times New Roman"/>
                          <a:cs typeface="Arial"/>
                        </a:rPr>
                        <a:t> </a:t>
                      </a:r>
                      <a:r>
                        <a:rPr lang="en-US" sz="2000" dirty="0" smtClean="0">
                          <a:effectLst/>
                          <a:latin typeface="Calibri"/>
                          <a:ea typeface="Times New Roman"/>
                          <a:cs typeface="Arial"/>
                        </a:rPr>
                        <a:t>  </a:t>
                      </a:r>
                      <a:r>
                        <a:rPr lang="he-IL" sz="2000" dirty="0">
                          <a:effectLst/>
                          <a:latin typeface="Calibri"/>
                          <a:ea typeface="Times New Roman"/>
                          <a:cs typeface="Arial"/>
                        </a:rPr>
                        <a:t> •</a:t>
                      </a:r>
                      <a:r>
                        <a:rPr lang="he-IL" sz="2000" dirty="0" err="1">
                          <a:effectLst/>
                          <a:latin typeface="Calibri"/>
                          <a:ea typeface="Times New Roman"/>
                          <a:cs typeface="Arial"/>
                        </a:rPr>
                        <a:t>יַחַץ</a:t>
                      </a:r>
                      <a:r>
                        <a:rPr lang="he-IL" sz="2000" dirty="0">
                          <a:effectLst/>
                          <a:latin typeface="Calibri"/>
                          <a:ea typeface="Times New Roman"/>
                          <a:cs typeface="Arial"/>
                        </a:rPr>
                        <a:t>   </a:t>
                      </a:r>
                      <a:r>
                        <a:rPr lang="en-US" sz="2000" dirty="0">
                          <a:effectLst/>
                          <a:latin typeface="Calibri"/>
                          <a:ea typeface="Times New Roman"/>
                          <a:cs typeface="Arial"/>
                        </a:rPr>
                        <a:t>       </a:t>
                      </a:r>
                      <a:r>
                        <a:rPr lang="he-IL" sz="2000" dirty="0" smtClean="0">
                          <a:effectLst/>
                          <a:latin typeface="Calibri"/>
                          <a:ea typeface="Times New Roman"/>
                          <a:cs typeface="Arial"/>
                        </a:rPr>
                        <a:t>•</a:t>
                      </a:r>
                      <a:r>
                        <a:rPr lang="he-IL" sz="2000" dirty="0">
                          <a:effectLst/>
                          <a:latin typeface="Calibri"/>
                          <a:ea typeface="Times New Roman"/>
                          <a:cs typeface="Arial"/>
                        </a:rPr>
                        <a:t>מַגִּיד         </a:t>
                      </a:r>
                      <a:r>
                        <a:rPr lang="he-IL" sz="2000" dirty="0" smtClean="0">
                          <a:effectLst/>
                          <a:latin typeface="Calibri"/>
                          <a:ea typeface="Times New Roman"/>
                          <a:cs typeface="Arial"/>
                        </a:rPr>
                        <a:t>       •</a:t>
                      </a:r>
                      <a:r>
                        <a:rPr lang="he-IL" sz="2000" dirty="0">
                          <a:effectLst/>
                          <a:latin typeface="Calibri"/>
                          <a:ea typeface="Times New Roman"/>
                          <a:cs typeface="Arial"/>
                        </a:rPr>
                        <a:t>רַחצָה   </a:t>
                      </a:r>
                      <a:r>
                        <a:rPr lang="en-US" sz="2000" dirty="0">
                          <a:effectLst/>
                          <a:latin typeface="Calibri"/>
                          <a:ea typeface="Times New Roman"/>
                          <a:cs typeface="Arial"/>
                        </a:rPr>
                        <a:t> </a:t>
                      </a:r>
                      <a:r>
                        <a:rPr lang="he-IL" sz="2000" dirty="0">
                          <a:effectLst/>
                          <a:latin typeface="Calibri"/>
                          <a:ea typeface="Times New Roman"/>
                          <a:cs typeface="Arial"/>
                        </a:rPr>
                        <a:t>  </a:t>
                      </a:r>
                      <a:r>
                        <a:rPr lang="he-IL" sz="2000" dirty="0" smtClean="0">
                          <a:effectLst/>
                          <a:latin typeface="Calibri"/>
                          <a:ea typeface="Times New Roman"/>
                          <a:cs typeface="Arial"/>
                        </a:rPr>
                        <a:t> </a:t>
                      </a:r>
                      <a:r>
                        <a:rPr lang="en-US" sz="2000" dirty="0" smtClean="0">
                          <a:effectLst/>
                          <a:latin typeface="Calibri"/>
                          <a:ea typeface="Times New Roman"/>
                          <a:cs typeface="Arial"/>
                        </a:rPr>
                        <a:t>  </a:t>
                      </a:r>
                      <a:r>
                        <a:rPr lang="he-IL" sz="2000" dirty="0">
                          <a:effectLst/>
                          <a:latin typeface="Calibri"/>
                          <a:ea typeface="Times New Roman"/>
                          <a:cs typeface="Arial"/>
                        </a:rPr>
                        <a:t>•מוֹצִיא </a:t>
                      </a:r>
                      <a:r>
                        <a:rPr lang="en-US" sz="2000" dirty="0">
                          <a:effectLst/>
                          <a:latin typeface="Calibri"/>
                          <a:ea typeface="Times New Roman"/>
                          <a:cs typeface="Arial"/>
                        </a:rPr>
                        <a:t>     </a:t>
                      </a:r>
                      <a:r>
                        <a:rPr lang="en-US" sz="2000" dirty="0" smtClean="0">
                          <a:effectLst/>
                          <a:latin typeface="Calibri"/>
                          <a:ea typeface="Times New Roman"/>
                          <a:cs typeface="Arial"/>
                        </a:rPr>
                        <a:t>   </a:t>
                      </a:r>
                      <a:r>
                        <a:rPr lang="he-IL" sz="2000" dirty="0">
                          <a:effectLst/>
                          <a:latin typeface="Calibri"/>
                          <a:ea typeface="Times New Roman"/>
                          <a:cs typeface="Arial"/>
                        </a:rPr>
                        <a:t>•מַצָּה    </a:t>
                      </a:r>
                      <a:r>
                        <a:rPr lang="en-US" sz="2000" dirty="0">
                          <a:effectLst/>
                          <a:latin typeface="Calibri"/>
                          <a:ea typeface="Times New Roman"/>
                          <a:cs typeface="Arial"/>
                        </a:rPr>
                        <a:t>   </a:t>
                      </a:r>
                      <a:r>
                        <a:rPr lang="he-IL" sz="2000" dirty="0" smtClean="0">
                          <a:effectLst/>
                          <a:latin typeface="Calibri"/>
                          <a:ea typeface="Times New Roman"/>
                          <a:cs typeface="Arial"/>
                        </a:rPr>
                        <a:t>•</a:t>
                      </a:r>
                      <a:r>
                        <a:rPr lang="he-IL" sz="2000" dirty="0">
                          <a:effectLst/>
                          <a:latin typeface="Calibri"/>
                          <a:ea typeface="Times New Roman"/>
                          <a:cs typeface="Arial"/>
                        </a:rPr>
                        <a:t>מָרוֹר  </a:t>
                      </a:r>
                      <a:r>
                        <a:rPr lang="en-US" sz="2000" dirty="0">
                          <a:effectLst/>
                          <a:latin typeface="Calibri"/>
                          <a:ea typeface="Times New Roman"/>
                          <a:cs typeface="Arial"/>
                        </a:rPr>
                        <a:t>    </a:t>
                      </a:r>
                      <a:r>
                        <a:rPr lang="en-US" sz="2000" dirty="0" smtClean="0">
                          <a:effectLst/>
                          <a:latin typeface="Calibri"/>
                          <a:ea typeface="Times New Roman"/>
                          <a:cs typeface="Arial"/>
                        </a:rPr>
                        <a:t>           </a:t>
                      </a:r>
                      <a:r>
                        <a:rPr lang="he-IL" sz="2000" dirty="0" smtClean="0">
                          <a:effectLst/>
                          <a:latin typeface="Calibri"/>
                          <a:ea typeface="Times New Roman"/>
                          <a:cs typeface="Arial"/>
                        </a:rPr>
                        <a:t>•</a:t>
                      </a:r>
                      <a:r>
                        <a:rPr lang="he-IL" sz="2000" dirty="0">
                          <a:effectLst/>
                          <a:latin typeface="Calibri"/>
                          <a:ea typeface="Times New Roman"/>
                          <a:cs typeface="Arial"/>
                        </a:rPr>
                        <a:t>כּוֹרֵךְ    </a:t>
                      </a:r>
                      <a:r>
                        <a:rPr lang="he-IL" sz="2000" dirty="0" smtClean="0">
                          <a:effectLst/>
                          <a:latin typeface="Calibri"/>
                          <a:ea typeface="Times New Roman"/>
                          <a:cs typeface="Arial"/>
                        </a:rPr>
                        <a:t> </a:t>
                      </a:r>
                      <a:r>
                        <a:rPr lang="he-IL" sz="2000" dirty="0">
                          <a:effectLst/>
                          <a:latin typeface="Calibri"/>
                          <a:ea typeface="Times New Roman"/>
                          <a:cs typeface="Arial"/>
                        </a:rPr>
                        <a:t> </a:t>
                      </a:r>
                      <a:r>
                        <a:rPr lang="he-IL" sz="2000" dirty="0" smtClean="0">
                          <a:effectLst/>
                          <a:latin typeface="Calibri"/>
                          <a:ea typeface="Times New Roman"/>
                          <a:cs typeface="Arial"/>
                        </a:rPr>
                        <a:t>     •</a:t>
                      </a:r>
                      <a:r>
                        <a:rPr lang="he-IL" sz="2000" dirty="0">
                          <a:effectLst/>
                          <a:latin typeface="Calibri"/>
                          <a:ea typeface="Times New Roman"/>
                          <a:cs typeface="Arial"/>
                        </a:rPr>
                        <a:t>שֻׁלְחָן עוֹרֵךְ  </a:t>
                      </a:r>
                      <a:r>
                        <a:rPr lang="en-US" sz="2000" dirty="0">
                          <a:effectLst/>
                          <a:latin typeface="Calibri"/>
                          <a:ea typeface="Times New Roman"/>
                          <a:cs typeface="Arial"/>
                        </a:rPr>
                        <a:t>    </a:t>
                      </a:r>
                      <a:r>
                        <a:rPr lang="en-US" sz="2000" dirty="0" smtClean="0">
                          <a:effectLst/>
                          <a:latin typeface="Calibri"/>
                          <a:ea typeface="Times New Roman"/>
                          <a:cs typeface="Arial"/>
                        </a:rPr>
                        <a:t>           </a:t>
                      </a:r>
                      <a:r>
                        <a:rPr lang="en-US" sz="2000" dirty="0" smtClean="0">
                          <a:effectLst/>
                          <a:latin typeface="Arial"/>
                          <a:ea typeface="Times New Roman"/>
                          <a:cs typeface="Arial"/>
                        </a:rPr>
                        <a:t> </a:t>
                      </a:r>
                      <a:r>
                        <a:rPr lang="he-IL" sz="2000" dirty="0">
                          <a:effectLst/>
                          <a:latin typeface="Calibri"/>
                          <a:ea typeface="Times New Roman"/>
                          <a:cs typeface="Arial"/>
                        </a:rPr>
                        <a:t>•צָפוּן   </a:t>
                      </a:r>
                      <a:r>
                        <a:rPr lang="en-US" sz="2000" dirty="0">
                          <a:effectLst/>
                          <a:latin typeface="Calibri"/>
                          <a:ea typeface="Times New Roman"/>
                          <a:cs typeface="Arial"/>
                        </a:rPr>
                        <a:t> </a:t>
                      </a:r>
                      <a:r>
                        <a:rPr lang="en-US" sz="2000" dirty="0" smtClean="0">
                          <a:effectLst/>
                          <a:latin typeface="Calibri"/>
                          <a:ea typeface="Times New Roman"/>
                          <a:cs typeface="Arial"/>
                        </a:rPr>
                        <a:t>             </a:t>
                      </a:r>
                      <a:r>
                        <a:rPr lang="he-IL" sz="2000" dirty="0">
                          <a:effectLst/>
                          <a:latin typeface="Calibri"/>
                          <a:ea typeface="Times New Roman"/>
                          <a:cs typeface="Arial"/>
                        </a:rPr>
                        <a:t> •בָּרֵךְ    </a:t>
                      </a:r>
                      <a:r>
                        <a:rPr lang="en-US" sz="2000" dirty="0" smtClean="0">
                          <a:effectLst/>
                          <a:latin typeface="Calibri"/>
                          <a:ea typeface="Times New Roman"/>
                          <a:cs typeface="Arial"/>
                        </a:rPr>
                        <a:t>     </a:t>
                      </a:r>
                      <a:r>
                        <a:rPr lang="he-IL" sz="2000" dirty="0">
                          <a:effectLst/>
                          <a:latin typeface="Calibri"/>
                          <a:ea typeface="Times New Roman"/>
                          <a:cs typeface="Arial"/>
                        </a:rPr>
                        <a:t>   •הַלֵּל     </a:t>
                      </a:r>
                      <a:r>
                        <a:rPr lang="en-US" sz="2000" dirty="0" smtClean="0">
                          <a:effectLst/>
                          <a:latin typeface="Calibri"/>
                          <a:ea typeface="Times New Roman"/>
                          <a:cs typeface="Arial"/>
                        </a:rPr>
                        <a:t>      </a:t>
                      </a:r>
                      <a:r>
                        <a:rPr lang="he-IL" sz="2000" dirty="0">
                          <a:effectLst/>
                          <a:latin typeface="Calibri"/>
                          <a:ea typeface="Times New Roman"/>
                          <a:cs typeface="Arial"/>
                        </a:rPr>
                        <a:t>•נִרְצָה</a:t>
                      </a:r>
                      <a:endParaRPr lang="en-US" sz="2000" dirty="0">
                        <a:effectLst/>
                        <a:latin typeface="Calibri"/>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326042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1. כִּתְבוּ עַל </a:t>
            </a:r>
            <a:r>
              <a:rPr lang="he-IL" dirty="0" err="1" smtClean="0"/>
              <a:t>הַסִּימָנִיָּה</a:t>
            </a:r>
            <a:r>
              <a:rPr lang="he-IL" dirty="0" smtClean="0"/>
              <a:t> בִּקְצָרָה:</a:t>
            </a:r>
            <a:endParaRPr lang="he-IL" dirty="0"/>
          </a:p>
        </p:txBody>
      </p:sp>
      <p:sp>
        <p:nvSpPr>
          <p:cNvPr id="3" name="מציין מיקום תוכן 2"/>
          <p:cNvSpPr>
            <a:spLocks noGrp="1"/>
          </p:cNvSpPr>
          <p:nvPr>
            <p:ph idx="1"/>
          </p:nvPr>
        </p:nvSpPr>
        <p:spPr/>
        <p:txBody>
          <a:bodyPr>
            <a:normAutofit fontScale="85000" lnSpcReduction="10000"/>
          </a:bodyPr>
          <a:lstStyle/>
          <a:p>
            <a:pPr marL="0" lvl="0" indent="0">
              <a:buNone/>
            </a:pPr>
            <a:r>
              <a:rPr lang="he-IL" dirty="0"/>
              <a:t/>
            </a:r>
            <a:br>
              <a:rPr lang="he-IL" dirty="0"/>
            </a:br>
            <a:endParaRPr lang="en-US" dirty="0"/>
          </a:p>
          <a:p>
            <a:pPr marL="514350" lvl="0" indent="-514350">
              <a:buFont typeface="+mj-lt"/>
              <a:buAutoNum type="arabicPeriod"/>
            </a:pPr>
            <a:r>
              <a:rPr lang="he-IL" dirty="0"/>
              <a:t>אֵיךְ מְקַיְּמִים כְּהִלְכָתָהּ אֶת </a:t>
            </a:r>
            <a:r>
              <a:rPr lang="he-IL" dirty="0" err="1"/>
              <a:t>הַמִּצְוָה</a:t>
            </a:r>
            <a:r>
              <a:rPr lang="he-IL" dirty="0"/>
              <a:t> שֶׁהַסִּימָן מְרַמֵּז עָלֶיהָ?</a:t>
            </a:r>
            <a:endParaRPr lang="en-US" dirty="0"/>
          </a:p>
          <a:p>
            <a:pPr marL="514350" lvl="0" indent="-514350">
              <a:buFont typeface="+mj-lt"/>
              <a:buAutoNum type="arabicPeriod"/>
            </a:pPr>
            <a:r>
              <a:rPr lang="he-IL" dirty="0"/>
              <a:t>מָה הַסִּבָּה שֶׁחֲכָמִים קָבְעוּ אֶת הַסִּימָן? מָה מְסַמֵּל הַסִּימָן?</a:t>
            </a:r>
            <a:endParaRPr lang="en-US" dirty="0"/>
          </a:p>
          <a:p>
            <a:pPr marL="514350" lvl="0" indent="-514350">
              <a:buFont typeface="+mj-lt"/>
              <a:buAutoNum type="arabicPeriod"/>
            </a:pPr>
            <a:r>
              <a:rPr lang="he-IL" dirty="0"/>
              <a:t>סַפְּרוּ עַל מִנְהָג </a:t>
            </a:r>
            <a:r>
              <a:rPr lang="he-IL" dirty="0" err="1"/>
              <a:t>מְיֻחָד</a:t>
            </a:r>
            <a:r>
              <a:rPr lang="he-IL" dirty="0"/>
              <a:t> בְּבֵיתְכֶם, הַקָּשׁוּר לְסִימָן זֶה, שֶׁתִּרְצוּ לְשַׁתֵּף בּוֹ אֶת מַר יִשְׂרְאֵלִי.</a:t>
            </a:r>
            <a:endParaRPr lang="en-US" dirty="0"/>
          </a:p>
          <a:p>
            <a:pPr marL="514350" lvl="0" indent="-514350">
              <a:buFont typeface="+mj-lt"/>
              <a:buAutoNum type="arabicPeriod"/>
            </a:pPr>
            <a:r>
              <a:rPr lang="he-IL" dirty="0"/>
              <a:t>הָנִיחוּ אֶת </a:t>
            </a:r>
            <a:r>
              <a:rPr lang="he-IL" dirty="0" err="1"/>
              <a:t>הַסִּימָנִיָּה</a:t>
            </a:r>
            <a:r>
              <a:rPr lang="he-IL" dirty="0"/>
              <a:t> בַּהַגָּדָה בַּמָּקוֹם הַמַּתְאִים לָהּ.</a:t>
            </a:r>
            <a:endParaRPr lang="en-US" dirty="0"/>
          </a:p>
          <a:p>
            <a:pPr marL="514350" indent="-514350">
              <a:buFont typeface="+mj-lt"/>
              <a:buAutoNum type="arabicPeriod"/>
            </a:pPr>
            <a:r>
              <a:rPr lang="he-IL" dirty="0"/>
              <a:t>סַפְּרוּ לַכִּתָּה עַל הַסִּימָן, וְהַרְאוּ </a:t>
            </a:r>
            <a:r>
              <a:rPr lang="he-IL" dirty="0" err="1"/>
              <a:t>לְכֻלָּם</a:t>
            </a:r>
            <a:r>
              <a:rPr lang="he-IL" dirty="0"/>
              <a:t> הֵיכָן שַׂמְתֶּם אוֹתוֹ בַּהַגָּדָה. </a:t>
            </a:r>
            <a:br>
              <a:rPr lang="he-IL" dirty="0"/>
            </a:br>
            <a:endParaRPr lang="he-IL" dirty="0"/>
          </a:p>
        </p:txBody>
      </p:sp>
    </p:spTree>
    <p:extLst>
      <p:ext uri="{BB962C8B-B14F-4D97-AF65-F5344CB8AC3E}">
        <p14:creationId xmlns:p14="http://schemas.microsoft.com/office/powerpoint/2010/main" val="31002685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2. </a:t>
            </a:r>
            <a:r>
              <a:rPr lang="he-IL" b="1" dirty="0" smtClean="0"/>
              <a:t>הִתְמַצְּאוּת בַּהַגָּדָה – 5 סִימָנִיוֹת רֵיקוֹת</a:t>
            </a:r>
            <a:endParaRPr lang="he-IL" dirty="0"/>
          </a:p>
        </p:txBody>
      </p:sp>
      <p:sp>
        <p:nvSpPr>
          <p:cNvPr id="3" name="מציין מיקום תוכן 2"/>
          <p:cNvSpPr>
            <a:spLocks noGrp="1"/>
          </p:cNvSpPr>
          <p:nvPr>
            <p:ph idx="1"/>
          </p:nvPr>
        </p:nvSpPr>
        <p:spPr/>
        <p:txBody>
          <a:bodyPr>
            <a:normAutofit fontScale="85000" lnSpcReduction="20000"/>
          </a:bodyPr>
          <a:lstStyle/>
          <a:p>
            <a:pPr marL="514350" lvl="0" indent="-514350">
              <a:buFont typeface="+mj-lt"/>
              <a:buAutoNum type="arabicPeriod"/>
            </a:pPr>
            <a:r>
              <a:rPr lang="he-IL" dirty="0" smtClean="0"/>
              <a:t>כִּתְבוּ </a:t>
            </a:r>
            <a:r>
              <a:rPr lang="he-IL" dirty="0"/>
              <a:t>עַל </a:t>
            </a:r>
            <a:r>
              <a:rPr lang="he-IL" dirty="0" err="1"/>
              <a:t>הַסִּימָנִיָּה</a:t>
            </a:r>
            <a:r>
              <a:rPr lang="he-IL" dirty="0"/>
              <a:t> הָרִאשׁוֹנָה "כּוֹס רִאשׁוֹנָה", עַל </a:t>
            </a:r>
            <a:r>
              <a:rPr lang="he-IL" dirty="0" err="1"/>
              <a:t>הַשְּׁנִיָּה</a:t>
            </a:r>
            <a:r>
              <a:rPr lang="he-IL" dirty="0"/>
              <a:t> "כּוֹס שְׁנִיָּה",  </a:t>
            </a:r>
            <a:r>
              <a:rPr lang="he-IL" dirty="0" smtClean="0"/>
              <a:t>וְכָךְ </a:t>
            </a:r>
            <a:r>
              <a:rPr lang="he-IL" dirty="0"/>
              <a:t>כִּתְבוּ "כּוֹס שְׁלִישִׁית" </a:t>
            </a:r>
            <a:r>
              <a:rPr lang="he-IL" dirty="0" err="1"/>
              <a:t>וְ"כוֹס</a:t>
            </a:r>
            <a:r>
              <a:rPr lang="he-IL" dirty="0"/>
              <a:t> רְבִיעִית" עַל שְׁתֵּי הַסִּימָנִיוֹת הָאֲחֵרוֹת. </a:t>
            </a:r>
            <a:br>
              <a:rPr lang="he-IL" dirty="0"/>
            </a:br>
            <a:r>
              <a:rPr lang="he-IL" dirty="0" smtClean="0"/>
              <a:t>עַל </a:t>
            </a:r>
            <a:r>
              <a:rPr lang="he-IL" dirty="0" err="1"/>
              <a:t>הַסִּימָנִיָּה</a:t>
            </a:r>
            <a:r>
              <a:rPr lang="he-IL" dirty="0"/>
              <a:t> הַחֲמִישִׁית כִּתְבוּ  "אֲכִילַת הָאֲפִיקוֹמָן".</a:t>
            </a:r>
            <a:br>
              <a:rPr lang="he-IL" dirty="0"/>
            </a:br>
            <a:r>
              <a:rPr lang="he-IL" dirty="0"/>
              <a:t/>
            </a:r>
            <a:br>
              <a:rPr lang="he-IL" dirty="0"/>
            </a:br>
            <a:r>
              <a:rPr lang="he-IL" dirty="0" smtClean="0"/>
              <a:t>לְאַחַר </a:t>
            </a:r>
            <a:r>
              <a:rPr lang="he-IL" dirty="0" err="1"/>
              <a:t>שֶׁתְּסַיְּמו</a:t>
            </a:r>
            <a:r>
              <a:rPr lang="he-IL" dirty="0"/>
              <a:t>ּ אֶת הַכְּתִיבָה, הָנִיחוּ כָּל סִימָנִיָּה בַּמָּקוֹם הַמַּתְאִים לָהּ בַּהַגָּדָה. </a:t>
            </a:r>
            <a:br>
              <a:rPr lang="he-IL" dirty="0"/>
            </a:br>
            <a:r>
              <a:rPr lang="he-IL" dirty="0"/>
              <a:t>  </a:t>
            </a:r>
            <a:endParaRPr lang="en-US" dirty="0"/>
          </a:p>
          <a:p>
            <a:pPr marL="514350" lvl="0" indent="-514350">
              <a:buFont typeface="+mj-lt"/>
              <a:buAutoNum type="arabicPeriod"/>
            </a:pPr>
            <a:r>
              <a:rPr lang="he-IL" dirty="0"/>
              <a:t>הַשְׁאִירוּ אֶת הַהַגָּדָה שֶׁלָּכֶם עִם כָּל הַסִּימָנִיוֹת</a:t>
            </a:r>
            <a:r>
              <a:rPr lang="he-IL" b="1" dirty="0"/>
              <a:t> </a:t>
            </a:r>
            <a:r>
              <a:rPr lang="he-IL" dirty="0"/>
              <a:t>אֵצֶל הַמּוֹרָה לִבְדִיקָה. </a:t>
            </a:r>
            <a:br>
              <a:rPr lang="he-IL" dirty="0"/>
            </a:br>
            <a:r>
              <a:rPr lang="he-IL" dirty="0"/>
              <a:t>הִיא </a:t>
            </a:r>
            <a:r>
              <a:rPr lang="he-IL" dirty="0" err="1"/>
              <a:t>תִּבְדֹּק</a:t>
            </a:r>
            <a:r>
              <a:rPr lang="he-IL" dirty="0"/>
              <a:t>, אִם הִכְנַסְתֶּם אֶת הַסִּימָנִיוֹת</a:t>
            </a:r>
            <a:r>
              <a:rPr lang="he-IL" b="1" dirty="0"/>
              <a:t> </a:t>
            </a:r>
            <a:r>
              <a:rPr lang="he-IL" dirty="0"/>
              <a:t>לַמְּקוֹמוֹת הַמַּתְאִימִים בְּהַגָּדָה.</a:t>
            </a:r>
            <a:endParaRPr lang="en-US" dirty="0"/>
          </a:p>
          <a:p>
            <a:endParaRPr lang="he-IL" dirty="0"/>
          </a:p>
        </p:txBody>
      </p:sp>
    </p:spTree>
    <p:extLst>
      <p:ext uri="{BB962C8B-B14F-4D97-AF65-F5344CB8AC3E}">
        <p14:creationId xmlns:p14="http://schemas.microsoft.com/office/powerpoint/2010/main" val="23772384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כנסי מורים לקראת התכנית החדשה</a:t>
            </a:r>
            <a:endParaRPr lang="he-IL" dirty="0"/>
          </a:p>
        </p:txBody>
      </p:sp>
      <p:sp>
        <p:nvSpPr>
          <p:cNvPr id="3" name="מציין מיקום תוכן 2"/>
          <p:cNvSpPr>
            <a:spLocks noGrp="1"/>
          </p:cNvSpPr>
          <p:nvPr>
            <p:ph idx="1"/>
          </p:nvPr>
        </p:nvSpPr>
        <p:spPr/>
        <p:txBody>
          <a:bodyPr/>
          <a:lstStyle/>
          <a:p>
            <a:r>
              <a:rPr lang="he-IL" dirty="0" smtClean="0"/>
              <a:t>למחוז מרכז </a:t>
            </a:r>
            <a:r>
              <a:rPr lang="he-IL" dirty="0" err="1" smtClean="0"/>
              <a:t>במדרשיית</a:t>
            </a:r>
            <a:r>
              <a:rPr lang="he-IL" dirty="0" smtClean="0"/>
              <a:t> נעם כפר סבא – ל' ניסן</a:t>
            </a:r>
          </a:p>
          <a:p>
            <a:r>
              <a:rPr lang="he-IL" dirty="0" smtClean="0"/>
              <a:t>למחוז ת"א במשרד החינוך ת"א – א' אייר</a:t>
            </a:r>
          </a:p>
          <a:p>
            <a:r>
              <a:rPr lang="he-IL" dirty="0" smtClean="0"/>
              <a:t>למחוז דרום בגרוס </a:t>
            </a:r>
            <a:r>
              <a:rPr lang="he-IL" dirty="0" err="1" smtClean="0"/>
              <a:t>קרית</a:t>
            </a:r>
            <a:r>
              <a:rPr lang="he-IL" dirty="0" smtClean="0"/>
              <a:t> גת – ז' אייר</a:t>
            </a:r>
          </a:p>
          <a:p>
            <a:r>
              <a:rPr lang="he-IL" dirty="0" smtClean="0"/>
              <a:t>למחוזות </a:t>
            </a:r>
            <a:r>
              <a:rPr lang="he-IL" dirty="0" err="1" smtClean="0"/>
              <a:t>מנח"י</a:t>
            </a:r>
            <a:r>
              <a:rPr lang="he-IL" dirty="0" smtClean="0"/>
              <a:t> וי-ם במכללה בית וגן – כ' אייר</a:t>
            </a:r>
          </a:p>
          <a:p>
            <a:r>
              <a:rPr lang="he-IL" dirty="0" smtClean="0"/>
              <a:t>למחוז חיפה במכללת שאנן – י"ב סיון</a:t>
            </a:r>
          </a:p>
          <a:p>
            <a:r>
              <a:rPr lang="he-IL" dirty="0" smtClean="0"/>
              <a:t>למחוז צפון – טרם נקבע </a:t>
            </a:r>
            <a:r>
              <a:rPr lang="he-IL" smtClean="0"/>
              <a:t>תאריך ומקום </a:t>
            </a:r>
            <a:endParaRPr lang="he-IL" dirty="0"/>
          </a:p>
        </p:txBody>
      </p:sp>
    </p:spTree>
    <p:extLst>
      <p:ext uri="{BB962C8B-B14F-4D97-AF65-F5344CB8AC3E}">
        <p14:creationId xmlns:p14="http://schemas.microsoft.com/office/powerpoint/2010/main" val="16001453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השתלמות מורים מובילים</a:t>
            </a:r>
            <a:endParaRPr lang="he-IL"/>
          </a:p>
        </p:txBody>
      </p:sp>
      <p:sp>
        <p:nvSpPr>
          <p:cNvPr id="3" name="מציין מיקום תוכן 2"/>
          <p:cNvSpPr>
            <a:spLocks noGrp="1"/>
          </p:cNvSpPr>
          <p:nvPr>
            <p:ph idx="1"/>
          </p:nvPr>
        </p:nvSpPr>
        <p:spPr/>
        <p:txBody>
          <a:bodyPr>
            <a:normAutofit fontScale="70000" lnSpcReduction="20000"/>
          </a:bodyPr>
          <a:lstStyle/>
          <a:p>
            <a:r>
              <a:rPr lang="he-IL" dirty="0"/>
              <a:t>אנו מבקשים להכשיר מורים ומורות שישמשו כחלוצי הוראה וישמשו כמנחים  וכמסייעים למורים אחרים, בהטמעת החידושים והשינויים הללו, וכן בשימוש בכלי תקשוב במסגרת הוראת תושבע"פ.  אנו רואים ערך רב בהתחדשות, בהתרעננות ובפיתוח המקצועי של המלמדים והמלמדות תושבע"פ. דרכי הוראה, תקשוב, העשרה, הקנית מיומנויות, למידה משמעותית ומאתגרת ועוד. </a:t>
            </a:r>
            <a:endParaRPr lang="en-US" dirty="0"/>
          </a:p>
          <a:p>
            <a:r>
              <a:rPr lang="he-IL" dirty="0"/>
              <a:t>לשם כך קבלנו תקציב מיוחד לפתח השתלמות כזו למורים המעוניינים בכך כבר בקיץ זה. ההשתלמות תתחיל לאחר חג הפסח, וחלק ממנה תהיה בשני ימים מרוכזים במהלך החופש הגדול. ההשתלמות היא של 30 שעות, ומוכרת לצרכי גמול במסגרת אופק חדש.  </a:t>
            </a:r>
            <a:endParaRPr lang="en-US" dirty="0"/>
          </a:p>
          <a:p>
            <a:r>
              <a:rPr lang="he-IL" dirty="0"/>
              <a:t>ההשתלמות היא  מטעם מכללת בית וגן בירושלים. ותתקיים בימי שלישי אחה"צ + יום או יומיים בחופש.  המפגש הראשון יתקיים ביום שלישי י"ג אייר בשעה 16.00. מקום המפגשים ייקבע בהתאם למשתתפים. </a:t>
            </a:r>
            <a:endParaRPr lang="en-US" dirty="0"/>
          </a:p>
          <a:p>
            <a:r>
              <a:rPr lang="he-IL" dirty="0"/>
              <a:t>נא להירשם </a:t>
            </a:r>
            <a:r>
              <a:rPr lang="he-IL" u="sng" dirty="0">
                <a:hlinkClick r:id="rId3"/>
              </a:rPr>
              <a:t>בקישור זה</a:t>
            </a:r>
            <a:r>
              <a:rPr lang="he-IL" dirty="0"/>
              <a:t> עד יום שלישי ל' בניסן תשע"ד (30.4)</a:t>
            </a:r>
            <a:r>
              <a:rPr lang="he-IL" b="1" dirty="0"/>
              <a:t> </a:t>
            </a:r>
            <a:endParaRPr lang="en-US" dirty="0"/>
          </a:p>
          <a:p>
            <a:endParaRPr lang="he-IL" dirty="0"/>
          </a:p>
        </p:txBody>
      </p:sp>
    </p:spTree>
    <p:extLst>
      <p:ext uri="{BB962C8B-B14F-4D97-AF65-F5344CB8AC3E}">
        <p14:creationId xmlns:p14="http://schemas.microsoft.com/office/powerpoint/2010/main" val="3461088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מבנה ההלכה - מקרה דין טעם</a:t>
            </a:r>
            <a:r>
              <a:rPr lang="en-US" dirty="0" smtClean="0"/>
              <a:t/>
            </a:r>
            <a:br>
              <a:rPr lang="en-US" dirty="0" smtClean="0"/>
            </a:br>
            <a:endParaRPr lang="he-IL" dirty="0"/>
          </a:p>
        </p:txBody>
      </p:sp>
      <p:sp>
        <p:nvSpPr>
          <p:cNvPr id="3" name="מציין מיקום תוכן 2"/>
          <p:cNvSpPr>
            <a:spLocks noGrp="1"/>
          </p:cNvSpPr>
          <p:nvPr>
            <p:ph idx="1"/>
          </p:nvPr>
        </p:nvSpPr>
        <p:spPr/>
        <p:txBody>
          <a:bodyPr/>
          <a:lstStyle/>
          <a:p>
            <a:pPr marL="0" indent="0">
              <a:buNone/>
            </a:pPr>
            <a:r>
              <a:rPr lang="he-IL" dirty="0" smtClean="0"/>
              <a:t>"</a:t>
            </a:r>
            <a:r>
              <a:rPr lang="he-IL" dirty="0"/>
              <a:t>מי שהזדמנה לו נסיעה בחג, אינו חייב לדחותה בגלל מצוות ביטול מצוות סוכה , שהלא גם ביתו עוזב אדם לרגל עסקיו</a:t>
            </a:r>
            <a:r>
              <a:rPr lang="he-IL" dirty="0" smtClean="0"/>
              <a:t>" [קט, טו]</a:t>
            </a:r>
            <a:endParaRPr lang="en-US" dirty="0"/>
          </a:p>
          <a:p>
            <a:pPr marL="0" indent="0">
              <a:buNone/>
            </a:pPr>
            <a:r>
              <a:rPr lang="he-IL" dirty="0"/>
              <a:t> </a:t>
            </a:r>
            <a:endParaRPr lang="en-US" dirty="0"/>
          </a:p>
          <a:p>
            <a:r>
              <a:rPr lang="he-IL" dirty="0"/>
              <a:t>כתוב מה המקרה  מה הדין ומה הטעם במשפט </a:t>
            </a:r>
            <a:r>
              <a:rPr lang="he-IL" dirty="0" smtClean="0"/>
              <a:t>זה</a:t>
            </a:r>
          </a:p>
          <a:p>
            <a:r>
              <a:rPr lang="he-IL" dirty="0" smtClean="0"/>
              <a:t>העתק רק את המילים המציינות את הדין</a:t>
            </a:r>
          </a:p>
          <a:p>
            <a:r>
              <a:rPr lang="he-IL" dirty="0" smtClean="0"/>
              <a:t>מהי המילה שבה מתחיל הטעם?</a:t>
            </a:r>
          </a:p>
          <a:p>
            <a:pPr marL="0" indent="0">
              <a:buNone/>
            </a:pPr>
            <a:endParaRPr lang="en-US" dirty="0"/>
          </a:p>
          <a:p>
            <a:endParaRPr lang="he-IL" dirty="0"/>
          </a:p>
        </p:txBody>
      </p:sp>
    </p:spTree>
    <p:extLst>
      <p:ext uri="{BB962C8B-B14F-4D97-AF65-F5344CB8AC3E}">
        <p14:creationId xmlns:p14="http://schemas.microsoft.com/office/powerpoint/2010/main" val="2475484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הבנה</a:t>
            </a:r>
            <a:endParaRPr lang="he-IL" dirty="0"/>
          </a:p>
        </p:txBody>
      </p:sp>
      <p:sp>
        <p:nvSpPr>
          <p:cNvPr id="3" name="מציין מיקום תוכן 2"/>
          <p:cNvSpPr>
            <a:spLocks noGrp="1"/>
          </p:cNvSpPr>
          <p:nvPr>
            <p:ph idx="1"/>
          </p:nvPr>
        </p:nvSpPr>
        <p:spPr/>
        <p:txBody>
          <a:bodyPr>
            <a:normAutofit lnSpcReduction="10000"/>
          </a:bodyPr>
          <a:lstStyle/>
          <a:p>
            <a:pPr marL="0" indent="0">
              <a:buNone/>
            </a:pPr>
            <a:r>
              <a:rPr lang="he-IL" dirty="0" smtClean="0"/>
              <a:t>"</a:t>
            </a:r>
            <a:r>
              <a:rPr lang="he-IL" dirty="0"/>
              <a:t>מצוות עשה  מן התורה </a:t>
            </a:r>
            <a:r>
              <a:rPr lang="he-IL" b="1" dirty="0"/>
              <a:t>לקדש את השבת בדברים  בכניסתו</a:t>
            </a:r>
            <a:r>
              <a:rPr lang="he-IL" dirty="0"/>
              <a:t> וביציאתו"</a:t>
            </a:r>
            <a:endParaRPr lang="en-US" dirty="0"/>
          </a:p>
          <a:p>
            <a:pPr marL="0" indent="0">
              <a:buNone/>
            </a:pPr>
            <a:endParaRPr lang="he-IL" dirty="0" smtClean="0"/>
          </a:p>
          <a:p>
            <a:pPr marL="0" indent="0">
              <a:buNone/>
            </a:pPr>
            <a:r>
              <a:rPr lang="he-IL" dirty="0" smtClean="0"/>
              <a:t>למה </a:t>
            </a:r>
            <a:r>
              <a:rPr lang="he-IL" dirty="0"/>
              <a:t>הכוונה במילים המודגשות?</a:t>
            </a:r>
            <a:endParaRPr lang="en-US" dirty="0"/>
          </a:p>
          <a:p>
            <a:pPr marL="0" indent="0">
              <a:buNone/>
            </a:pPr>
            <a:r>
              <a:rPr lang="he-IL" dirty="0"/>
              <a:t>א. מצוה לעשות קידוש</a:t>
            </a:r>
            <a:endParaRPr lang="en-US" dirty="0"/>
          </a:p>
          <a:p>
            <a:pPr marL="0" indent="0">
              <a:buNone/>
            </a:pPr>
            <a:r>
              <a:rPr lang="he-IL" dirty="0"/>
              <a:t>ב. מצוה לומר "שבת שלום"</a:t>
            </a:r>
            <a:endParaRPr lang="en-US" dirty="0"/>
          </a:p>
          <a:p>
            <a:pPr marL="0" indent="0">
              <a:buNone/>
            </a:pPr>
            <a:r>
              <a:rPr lang="he-IL" dirty="0"/>
              <a:t>ג. מצוה לעשות הבדלה </a:t>
            </a:r>
            <a:endParaRPr lang="en-US" dirty="0"/>
          </a:p>
          <a:p>
            <a:pPr marL="0" indent="0">
              <a:buNone/>
            </a:pPr>
            <a:r>
              <a:rPr lang="he-IL" dirty="0"/>
              <a:t>ד. מצוה לומר קבלת שבת </a:t>
            </a:r>
            <a:endParaRPr lang="en-US" dirty="0"/>
          </a:p>
          <a:p>
            <a:endParaRPr lang="he-IL" dirty="0"/>
          </a:p>
        </p:txBody>
      </p:sp>
    </p:spTree>
    <p:extLst>
      <p:ext uri="{BB962C8B-B14F-4D97-AF65-F5344CB8AC3E}">
        <p14:creationId xmlns:p14="http://schemas.microsoft.com/office/powerpoint/2010/main" val="2587081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b="1" dirty="0" smtClean="0"/>
              <a:t>מושגי תוכן</a:t>
            </a:r>
            <a:r>
              <a:rPr lang="en-US" dirty="0" smtClean="0"/>
              <a:t/>
            </a:r>
            <a:br>
              <a:rPr lang="en-US" dirty="0" smtClean="0"/>
            </a:br>
            <a:endParaRPr lang="he-IL" dirty="0"/>
          </a:p>
        </p:txBody>
      </p:sp>
      <p:sp>
        <p:nvSpPr>
          <p:cNvPr id="3" name="מציין מיקום תוכן 2"/>
          <p:cNvSpPr>
            <a:spLocks noGrp="1"/>
          </p:cNvSpPr>
          <p:nvPr>
            <p:ph idx="1"/>
          </p:nvPr>
        </p:nvSpPr>
        <p:spPr/>
        <p:txBody>
          <a:bodyPr>
            <a:normAutofit fontScale="70000" lnSpcReduction="20000"/>
          </a:bodyPr>
          <a:lstStyle/>
          <a:p>
            <a:pPr marL="0" indent="0">
              <a:buNone/>
            </a:pPr>
            <a:endParaRPr lang="he-IL" dirty="0" smtClean="0"/>
          </a:p>
          <a:p>
            <a:pPr marL="0" indent="0">
              <a:buNone/>
            </a:pPr>
            <a:r>
              <a:rPr lang="he-IL" sz="4000" dirty="0" smtClean="0"/>
              <a:t>"</a:t>
            </a:r>
            <a:r>
              <a:rPr lang="he-IL" sz="4000" dirty="0"/>
              <a:t>תפלה היא מצווה שהזמן </a:t>
            </a:r>
            <a:r>
              <a:rPr lang="he-IL" sz="4000" dirty="0" err="1"/>
              <a:t>גרמא</a:t>
            </a:r>
            <a:r>
              <a:rPr lang="he-IL" sz="4000" dirty="0"/>
              <a:t>" </a:t>
            </a:r>
            <a:r>
              <a:rPr lang="he-IL" dirty="0"/>
              <a:t>(סה, </a:t>
            </a:r>
            <a:r>
              <a:rPr lang="he-IL" dirty="0" err="1"/>
              <a:t>יג</a:t>
            </a:r>
            <a:r>
              <a:rPr lang="he-IL" dirty="0" smtClean="0"/>
              <a:t>) </a:t>
            </a:r>
          </a:p>
          <a:p>
            <a:pPr marL="0" indent="0">
              <a:buNone/>
            </a:pPr>
            <a:endParaRPr lang="he-IL" dirty="0" smtClean="0"/>
          </a:p>
          <a:p>
            <a:pPr marL="0" indent="0">
              <a:buNone/>
            </a:pPr>
            <a:r>
              <a:rPr lang="he-IL" dirty="0" smtClean="0"/>
              <a:t>איזו </a:t>
            </a:r>
            <a:r>
              <a:rPr lang="he-IL" dirty="0"/>
              <a:t>מן המצוות הבאות היא "מצווה שהזמן </a:t>
            </a:r>
            <a:r>
              <a:rPr lang="he-IL" dirty="0" err="1"/>
              <a:t>גרמא</a:t>
            </a:r>
            <a:r>
              <a:rPr lang="he-IL" dirty="0"/>
              <a:t>"? </a:t>
            </a:r>
            <a:endParaRPr lang="en-US" dirty="0"/>
          </a:p>
          <a:p>
            <a:pPr marL="400050" lvl="1" indent="0">
              <a:buNone/>
            </a:pPr>
            <a:r>
              <a:rPr lang="he-IL" dirty="0"/>
              <a:t> </a:t>
            </a:r>
            <a:endParaRPr lang="en-US" sz="3100" dirty="0"/>
          </a:p>
          <a:p>
            <a:pPr marL="400050" lvl="1" indent="0">
              <a:buNone/>
            </a:pPr>
            <a:r>
              <a:rPr lang="he-IL" sz="3100" dirty="0"/>
              <a:t>א. קריאת מגילה</a:t>
            </a:r>
            <a:endParaRPr lang="en-US" sz="3100" dirty="0"/>
          </a:p>
          <a:p>
            <a:pPr marL="400050" lvl="1" indent="0">
              <a:buNone/>
            </a:pPr>
            <a:r>
              <a:rPr lang="he-IL" sz="3100" dirty="0"/>
              <a:t> </a:t>
            </a:r>
            <a:endParaRPr lang="en-US" sz="3100" dirty="0"/>
          </a:p>
          <a:p>
            <a:pPr marL="400050" lvl="1" indent="0">
              <a:buNone/>
            </a:pPr>
            <a:r>
              <a:rPr lang="he-IL" sz="3100" dirty="0"/>
              <a:t>ב. השבת </a:t>
            </a:r>
            <a:r>
              <a:rPr lang="he-IL" sz="3100" dirty="0" err="1"/>
              <a:t>אבידה</a:t>
            </a:r>
            <a:endParaRPr lang="en-US" sz="3100" dirty="0"/>
          </a:p>
          <a:p>
            <a:pPr marL="400050" lvl="1" indent="0">
              <a:buNone/>
            </a:pPr>
            <a:r>
              <a:rPr lang="he-IL" sz="3100" dirty="0"/>
              <a:t> </a:t>
            </a:r>
            <a:endParaRPr lang="en-US" sz="3100" dirty="0"/>
          </a:p>
          <a:p>
            <a:pPr marL="400050" lvl="1" indent="0">
              <a:buNone/>
            </a:pPr>
            <a:r>
              <a:rPr lang="he-IL" sz="3100" dirty="0"/>
              <a:t>ג. כיבוד הורים</a:t>
            </a:r>
            <a:endParaRPr lang="en-US" sz="3100" dirty="0"/>
          </a:p>
          <a:p>
            <a:pPr marL="400050" lvl="1" indent="0">
              <a:buNone/>
            </a:pPr>
            <a:r>
              <a:rPr lang="he-IL" sz="3100" dirty="0"/>
              <a:t> </a:t>
            </a:r>
            <a:endParaRPr lang="en-US" sz="3100" dirty="0"/>
          </a:p>
          <a:p>
            <a:pPr marL="400050" lvl="1" indent="0">
              <a:buNone/>
            </a:pPr>
            <a:r>
              <a:rPr lang="he-IL" sz="3100" dirty="0"/>
              <a:t>שמירת הלשון</a:t>
            </a:r>
            <a:endParaRPr lang="en-US" sz="3100" dirty="0"/>
          </a:p>
          <a:p>
            <a:endParaRPr lang="he-IL" dirty="0"/>
          </a:p>
        </p:txBody>
      </p:sp>
    </p:spTree>
    <p:extLst>
      <p:ext uri="{BB962C8B-B14F-4D97-AF65-F5344CB8AC3E}">
        <p14:creationId xmlns:p14="http://schemas.microsoft.com/office/powerpoint/2010/main" val="447110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הבנה של מילות דין</a:t>
            </a:r>
            <a:endParaRPr lang="he-IL" dirty="0"/>
          </a:p>
        </p:txBody>
      </p:sp>
      <p:sp>
        <p:nvSpPr>
          <p:cNvPr id="3" name="מציין מיקום תוכן 2"/>
          <p:cNvSpPr>
            <a:spLocks noGrp="1"/>
          </p:cNvSpPr>
          <p:nvPr>
            <p:ph idx="1"/>
          </p:nvPr>
        </p:nvSpPr>
        <p:spPr/>
        <p:txBody>
          <a:bodyPr/>
          <a:lstStyle/>
          <a:p>
            <a:pPr marL="0" indent="0">
              <a:buNone/>
            </a:pPr>
            <a:r>
              <a:rPr lang="he-IL" b="1" dirty="0" smtClean="0"/>
              <a:t>יוצא אדם בסוכה שאולה</a:t>
            </a:r>
            <a:r>
              <a:rPr lang="he-IL" dirty="0" smtClean="0"/>
              <a:t>, אבל לכתחילה לא ישב אדם בסוכת חברו שלא מדעתו [קח, ז]</a:t>
            </a:r>
          </a:p>
          <a:p>
            <a:endParaRPr lang="he-IL" dirty="0" smtClean="0"/>
          </a:p>
          <a:p>
            <a:pPr marL="0" indent="0">
              <a:buNone/>
            </a:pPr>
            <a:r>
              <a:rPr lang="he-IL" dirty="0" smtClean="0"/>
              <a:t>מה הכוונה במילים המודגשות?</a:t>
            </a:r>
          </a:p>
          <a:p>
            <a:pPr marL="0" indent="0">
              <a:buNone/>
            </a:pPr>
            <a:r>
              <a:rPr lang="he-IL" dirty="0" smtClean="0"/>
              <a:t>א. מי שנכנס לסוכה שאינה שלו צריך לצאת מיד</a:t>
            </a:r>
          </a:p>
          <a:p>
            <a:pPr marL="0" indent="0">
              <a:buNone/>
            </a:pPr>
            <a:r>
              <a:rPr lang="he-IL" dirty="0" smtClean="0"/>
              <a:t>ב. מי שיושב בסוכה שאינה שלו קיים את </a:t>
            </a:r>
            <a:r>
              <a:rPr lang="he-IL" dirty="0" err="1" smtClean="0"/>
              <a:t>המצוה</a:t>
            </a:r>
            <a:endParaRPr lang="he-IL" dirty="0" smtClean="0"/>
          </a:p>
          <a:p>
            <a:pPr marL="0" indent="0">
              <a:buNone/>
            </a:pPr>
            <a:r>
              <a:rPr lang="he-IL" dirty="0" smtClean="0"/>
              <a:t>ג.  מותר לאדם לכתחילה להיכנס לסוכה של חברו בלי לשאול אותו</a:t>
            </a:r>
            <a:endParaRPr lang="he-IL" dirty="0"/>
          </a:p>
          <a:p>
            <a:endParaRPr lang="he-IL" dirty="0" smtClean="0"/>
          </a:p>
          <a:p>
            <a:endParaRPr lang="he-IL" dirty="0"/>
          </a:p>
          <a:p>
            <a:endParaRPr lang="he-IL" dirty="0"/>
          </a:p>
        </p:txBody>
      </p:sp>
    </p:spTree>
    <p:extLst>
      <p:ext uri="{BB962C8B-B14F-4D97-AF65-F5344CB8AC3E}">
        <p14:creationId xmlns:p14="http://schemas.microsoft.com/office/powerpoint/2010/main" val="100019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he-IL" dirty="0"/>
              <a:t> </a:t>
            </a:r>
            <a:r>
              <a:rPr lang="he-IL" b="1" dirty="0"/>
              <a:t>שאלות מיומנות במשנה</a:t>
            </a:r>
            <a:endParaRPr lang="he-IL" dirty="0"/>
          </a:p>
        </p:txBody>
      </p:sp>
      <p:sp>
        <p:nvSpPr>
          <p:cNvPr id="3" name="כותרת משנה 2"/>
          <p:cNvSpPr>
            <a:spLocks noGrp="1"/>
          </p:cNvSpPr>
          <p:nvPr>
            <p:ph type="subTitle" idx="1"/>
          </p:nvPr>
        </p:nvSpPr>
        <p:spPr/>
        <p:txBody>
          <a:bodyPr/>
          <a:lstStyle/>
          <a:p>
            <a:endParaRPr lang="he-IL"/>
          </a:p>
        </p:txBody>
      </p:sp>
    </p:spTree>
    <p:extLst>
      <p:ext uri="{BB962C8B-B14F-4D97-AF65-F5344CB8AC3E}">
        <p14:creationId xmlns:p14="http://schemas.microsoft.com/office/powerpoint/2010/main" val="1941661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dirty="0" smtClean="0"/>
              <a:t>חלקי המשנה</a:t>
            </a:r>
            <a:endParaRPr lang="he-IL" dirty="0"/>
          </a:p>
        </p:txBody>
      </p:sp>
      <p:sp>
        <p:nvSpPr>
          <p:cNvPr id="3" name="מציין מיקום תוכן 2"/>
          <p:cNvSpPr>
            <a:spLocks noGrp="1"/>
          </p:cNvSpPr>
          <p:nvPr>
            <p:ph idx="1"/>
          </p:nvPr>
        </p:nvSpPr>
        <p:spPr/>
        <p:txBody>
          <a:bodyPr>
            <a:normAutofit fontScale="70000" lnSpcReduction="20000"/>
          </a:bodyPr>
          <a:lstStyle/>
          <a:p>
            <a:pPr marL="0" indent="0">
              <a:buNone/>
            </a:pPr>
            <a:r>
              <a:rPr lang="he-IL" dirty="0"/>
              <a:t> </a:t>
            </a:r>
            <a:endParaRPr lang="en-US" dirty="0"/>
          </a:p>
          <a:p>
            <a:pPr marL="0" indent="0">
              <a:buNone/>
            </a:pPr>
            <a:r>
              <a:rPr lang="he-IL" dirty="0" smtClean="0"/>
              <a:t>"</a:t>
            </a:r>
            <a:r>
              <a:rPr lang="he-IL" dirty="0"/>
              <a:t>אמר רבי עקיבא: אפילו עניים שבישראל, </a:t>
            </a:r>
            <a:r>
              <a:rPr lang="he-IL" dirty="0" err="1"/>
              <a:t>רואין</a:t>
            </a:r>
            <a:r>
              <a:rPr lang="he-IL" dirty="0"/>
              <a:t> אותם כאילו הן בני חורין שירדו מנכסיהם, </a:t>
            </a:r>
            <a:r>
              <a:rPr lang="he-IL" u="sng" dirty="0"/>
              <a:t>שהם</a:t>
            </a:r>
            <a:r>
              <a:rPr lang="he-IL" dirty="0"/>
              <a:t> בני אברהם יצחק ויעקב</a:t>
            </a:r>
            <a:r>
              <a:rPr lang="he-IL" dirty="0" smtClean="0"/>
              <a:t>" [בבא קמא ח, ו]</a:t>
            </a:r>
          </a:p>
          <a:p>
            <a:pPr marL="0" indent="0">
              <a:buNone/>
            </a:pPr>
            <a:endParaRPr lang="he-IL" dirty="0"/>
          </a:p>
          <a:p>
            <a:pPr marL="0" indent="0">
              <a:buNone/>
            </a:pPr>
            <a:r>
              <a:rPr lang="he-IL" dirty="0" smtClean="0"/>
              <a:t>על </a:t>
            </a:r>
            <a:r>
              <a:rPr lang="he-IL" dirty="0"/>
              <a:t>מנת להסביר את המשנה, איזו מילה </a:t>
            </a:r>
            <a:r>
              <a:rPr lang="he-IL" dirty="0" smtClean="0"/>
              <a:t>היית </a:t>
            </a:r>
            <a:r>
              <a:rPr lang="he-IL" dirty="0"/>
              <a:t>מוסיף לפני המילה "שהם"?</a:t>
            </a:r>
            <a:endParaRPr lang="en-US" dirty="0"/>
          </a:p>
          <a:p>
            <a:pPr marL="0" indent="0">
              <a:buNone/>
            </a:pPr>
            <a:r>
              <a:rPr lang="he-IL" dirty="0"/>
              <a:t> </a:t>
            </a:r>
            <a:endParaRPr lang="en-US" dirty="0"/>
          </a:p>
          <a:p>
            <a:pPr marL="0" indent="0">
              <a:buNone/>
            </a:pPr>
            <a:r>
              <a:rPr lang="he-IL" dirty="0"/>
              <a:t>א. למרות</a:t>
            </a:r>
            <a:endParaRPr lang="en-US" dirty="0"/>
          </a:p>
          <a:p>
            <a:pPr marL="0" indent="0">
              <a:buNone/>
            </a:pPr>
            <a:r>
              <a:rPr lang="he-IL" dirty="0"/>
              <a:t> </a:t>
            </a:r>
            <a:endParaRPr lang="en-US" dirty="0"/>
          </a:p>
          <a:p>
            <a:pPr marL="0" indent="0">
              <a:buNone/>
            </a:pPr>
            <a:r>
              <a:rPr lang="he-IL" dirty="0"/>
              <a:t>ב. מפני </a:t>
            </a:r>
            <a:endParaRPr lang="en-US" dirty="0"/>
          </a:p>
          <a:p>
            <a:pPr marL="0" indent="0">
              <a:buNone/>
            </a:pPr>
            <a:r>
              <a:rPr lang="he-IL" dirty="0"/>
              <a:t> </a:t>
            </a:r>
            <a:endParaRPr lang="en-US" dirty="0"/>
          </a:p>
          <a:p>
            <a:pPr marL="0" indent="0">
              <a:buNone/>
            </a:pPr>
            <a:r>
              <a:rPr lang="he-IL" dirty="0"/>
              <a:t>ג. אלא </a:t>
            </a:r>
            <a:endParaRPr lang="en-US" dirty="0"/>
          </a:p>
          <a:p>
            <a:pPr marL="0" indent="0">
              <a:buNone/>
            </a:pPr>
            <a:r>
              <a:rPr lang="he-IL" dirty="0"/>
              <a:t> </a:t>
            </a:r>
            <a:endParaRPr lang="en-US" dirty="0"/>
          </a:p>
          <a:p>
            <a:pPr marL="0" indent="0">
              <a:buNone/>
            </a:pPr>
            <a:r>
              <a:rPr lang="he-IL" dirty="0"/>
              <a:t>ד. ככתוב </a:t>
            </a:r>
            <a:endParaRPr lang="en-US" dirty="0"/>
          </a:p>
          <a:p>
            <a:endParaRPr lang="he-IL" dirty="0"/>
          </a:p>
        </p:txBody>
      </p:sp>
    </p:spTree>
    <p:extLst>
      <p:ext uri="{BB962C8B-B14F-4D97-AF65-F5344CB8AC3E}">
        <p14:creationId xmlns:p14="http://schemas.microsoft.com/office/powerpoint/2010/main" val="787709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r>
              <a:rPr lang="he-IL" dirty="0" smtClean="0"/>
              <a:t>שפת המשנה – מילות מפתח</a:t>
            </a:r>
            <a:r>
              <a:rPr lang="en-US" dirty="0" smtClean="0"/>
              <a:t/>
            </a:r>
            <a:br>
              <a:rPr lang="en-US" dirty="0" smtClean="0"/>
            </a:br>
            <a:endParaRPr lang="he-IL" dirty="0"/>
          </a:p>
        </p:txBody>
      </p:sp>
      <p:sp>
        <p:nvSpPr>
          <p:cNvPr id="3" name="מציין מיקום תוכן 2"/>
          <p:cNvSpPr>
            <a:spLocks noGrp="1"/>
          </p:cNvSpPr>
          <p:nvPr>
            <p:ph idx="1"/>
          </p:nvPr>
        </p:nvSpPr>
        <p:spPr/>
        <p:txBody>
          <a:bodyPr>
            <a:normAutofit fontScale="77500" lnSpcReduction="20000"/>
          </a:bodyPr>
          <a:lstStyle/>
          <a:p>
            <a:pPr marL="0" indent="0">
              <a:buNone/>
            </a:pPr>
            <a:r>
              <a:rPr lang="he-IL" dirty="0" smtClean="0"/>
              <a:t>"</a:t>
            </a:r>
            <a:r>
              <a:rPr lang="he-IL" dirty="0"/>
              <a:t>אף על פי שהוא נותן לו, אינו נמחל לו עד שיבקש ממנו, </a:t>
            </a:r>
            <a:r>
              <a:rPr lang="he-IL" b="1" dirty="0"/>
              <a:t>שנאמר</a:t>
            </a:r>
            <a:r>
              <a:rPr lang="he-IL" dirty="0"/>
              <a:t>: 'ועתה השב אשת האיש כי נביא הוא ויתפלל בעדך'. </a:t>
            </a:r>
            <a:endParaRPr lang="en-US" dirty="0"/>
          </a:p>
          <a:p>
            <a:pPr marL="0" indent="0">
              <a:buNone/>
            </a:pPr>
            <a:r>
              <a:rPr lang="he-IL" dirty="0"/>
              <a:t> </a:t>
            </a:r>
            <a:endParaRPr lang="en-US" dirty="0"/>
          </a:p>
          <a:p>
            <a:pPr marL="0" indent="0">
              <a:buNone/>
            </a:pPr>
            <a:r>
              <a:rPr lang="he-IL" dirty="0"/>
              <a:t> "שנאמר" היא מילת פתיחה ל:</a:t>
            </a:r>
            <a:endParaRPr lang="en-US" dirty="0"/>
          </a:p>
          <a:p>
            <a:pPr marL="0" indent="0">
              <a:buNone/>
            </a:pPr>
            <a:r>
              <a:rPr lang="he-IL" dirty="0"/>
              <a:t> </a:t>
            </a:r>
            <a:endParaRPr lang="en-US" dirty="0"/>
          </a:p>
          <a:p>
            <a:pPr marL="0" indent="0">
              <a:buNone/>
            </a:pPr>
            <a:r>
              <a:rPr lang="he-IL" dirty="0"/>
              <a:t>א. קושיה  מפסוק</a:t>
            </a:r>
            <a:endParaRPr lang="en-US" dirty="0"/>
          </a:p>
          <a:p>
            <a:pPr marL="0" indent="0">
              <a:buNone/>
            </a:pPr>
            <a:r>
              <a:rPr lang="he-IL" dirty="0"/>
              <a:t> </a:t>
            </a:r>
            <a:endParaRPr lang="en-US" dirty="0"/>
          </a:p>
          <a:p>
            <a:pPr marL="0" indent="0">
              <a:buNone/>
            </a:pPr>
            <a:r>
              <a:rPr lang="he-IL" dirty="0"/>
              <a:t>ב. ראיה מברייתא</a:t>
            </a:r>
            <a:endParaRPr lang="en-US" dirty="0"/>
          </a:p>
          <a:p>
            <a:pPr marL="0" indent="0">
              <a:buNone/>
            </a:pPr>
            <a:r>
              <a:rPr lang="he-IL" dirty="0"/>
              <a:t> </a:t>
            </a:r>
            <a:endParaRPr lang="en-US" dirty="0"/>
          </a:p>
          <a:p>
            <a:pPr marL="0" indent="0">
              <a:buNone/>
            </a:pPr>
            <a:r>
              <a:rPr lang="he-IL" dirty="0"/>
              <a:t>ג. הוכחה  מפסוק</a:t>
            </a:r>
            <a:endParaRPr lang="en-US" dirty="0"/>
          </a:p>
          <a:p>
            <a:pPr marL="0" indent="0">
              <a:buNone/>
            </a:pPr>
            <a:r>
              <a:rPr lang="he-IL" dirty="0"/>
              <a:t> </a:t>
            </a:r>
            <a:endParaRPr lang="en-US" dirty="0"/>
          </a:p>
          <a:p>
            <a:pPr marL="0" indent="0">
              <a:buNone/>
            </a:pPr>
            <a:r>
              <a:rPr lang="he-IL" dirty="0"/>
              <a:t>ד. תירוץ חדש</a:t>
            </a:r>
            <a:endParaRPr lang="en-US" dirty="0"/>
          </a:p>
          <a:p>
            <a:endParaRPr lang="he-IL" dirty="0"/>
          </a:p>
        </p:txBody>
      </p:sp>
    </p:spTree>
    <p:extLst>
      <p:ext uri="{BB962C8B-B14F-4D97-AF65-F5344CB8AC3E}">
        <p14:creationId xmlns:p14="http://schemas.microsoft.com/office/powerpoint/2010/main" val="353743064"/>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724</Words>
  <Application>Microsoft Office PowerPoint</Application>
  <PresentationFormat>‫הצגה על המסך (4:3)</PresentationFormat>
  <Paragraphs>193</Paragraphs>
  <Slides>24</Slides>
  <Notes>24</Notes>
  <HiddenSlides>0</HiddenSlides>
  <MMClips>0</MMClips>
  <ScaleCrop>false</ScaleCrop>
  <HeadingPairs>
    <vt:vector size="4" baseType="variant">
      <vt:variant>
        <vt:lpstr>ערכת נושא</vt:lpstr>
      </vt:variant>
      <vt:variant>
        <vt:i4>1</vt:i4>
      </vt:variant>
      <vt:variant>
        <vt:lpstr>כותרות שקופיות</vt:lpstr>
      </vt:variant>
      <vt:variant>
        <vt:i4>24</vt:i4>
      </vt:variant>
    </vt:vector>
  </HeadingPairs>
  <TitlesOfParts>
    <vt:vector size="25" baseType="lpstr">
      <vt:lpstr>ערכת נושא Office</vt:lpstr>
      <vt:lpstr>שאלות הלכה- מיומנויות</vt:lpstr>
      <vt:lpstr>מצגת של PowerPoint</vt:lpstr>
      <vt:lpstr>מבנה ההלכה - מקרה דין טעם </vt:lpstr>
      <vt:lpstr>הבנה</vt:lpstr>
      <vt:lpstr>מושגי תוכן </vt:lpstr>
      <vt:lpstr>הבנה של מילות דין</vt:lpstr>
      <vt:lpstr> שאלות מיומנות במשנה</vt:lpstr>
      <vt:lpstr>חלקי המשנה</vt:lpstr>
      <vt:lpstr>שפת המשנה – מילות מפתח </vt:lpstr>
      <vt:lpstr>מבנה </vt:lpstr>
      <vt:lpstr> שאלות מיומנות תלמוד</vt:lpstr>
      <vt:lpstr>מונחי יסוד</vt:lpstr>
      <vt:lpstr>שפה</vt:lpstr>
      <vt:lpstr>מונחי יסוד</vt:lpstr>
      <vt:lpstr>מבוא לתושב"ע</vt:lpstr>
      <vt:lpstr>מבנה התלמוד</vt:lpstr>
      <vt:lpstr>שפת התלמוד</vt:lpstr>
      <vt:lpstr>מאגר משימות</vt:lpstr>
      <vt:lpstr>עוֹשִׂים סִימָנִים לַסֵּדֶר </vt:lpstr>
      <vt:lpstr>מצגת של PowerPoint</vt:lpstr>
      <vt:lpstr>1. כִּתְבוּ עַל הַסִּימָנִיָּה בִּקְצָרָה:</vt:lpstr>
      <vt:lpstr>2. הִתְמַצְּאוּת בַּהַגָּדָה – 5 סִימָנִיוֹת רֵיקוֹת</vt:lpstr>
      <vt:lpstr>כנסי מורים לקראת התכנית החדשה</vt:lpstr>
      <vt:lpstr>השתלמות מורים מובילים</vt:lpstr>
    </vt:vector>
  </TitlesOfParts>
  <Company>Ministry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שאלות הלכה- מיומנויות</dc:title>
  <dc:creator>דוד עצמון</dc:creator>
  <cp:lastModifiedBy>Administrator</cp:lastModifiedBy>
  <cp:revision>21</cp:revision>
  <dcterms:created xsi:type="dcterms:W3CDTF">2014-04-02T07:44:27Z</dcterms:created>
  <dcterms:modified xsi:type="dcterms:W3CDTF">2014-04-29T18:59:12Z</dcterms:modified>
</cp:coreProperties>
</file>