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2802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42BFAE-7EF0-48AC-A8C7-ED5B45B3DA9A}" type="datetimeFigureOut">
              <a:rPr lang="he-IL" smtClean="0"/>
              <a:t>כ"ג/טבת/תשע"ה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BB997-73E2-42E1-ABBE-125EDB3674B6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 smtClean="0"/>
              <a:t>זמנים בהלכה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e-IL" dirty="0" smtClean="0"/>
              <a:t>אסתר שטרן</a:t>
            </a:r>
          </a:p>
          <a:p>
            <a:pPr algn="ctr"/>
            <a:r>
              <a:rPr lang="he-IL" dirty="0" smtClean="0"/>
              <a:t>ביה"ס </a:t>
            </a:r>
            <a:r>
              <a:rPr lang="he-IL" dirty="0" err="1" smtClean="0"/>
              <a:t>הרי"ן</a:t>
            </a:r>
            <a:endParaRPr lang="he-IL" dirty="0" smtClean="0"/>
          </a:p>
          <a:p>
            <a:pPr algn="ctr"/>
            <a:r>
              <a:rPr lang="he-IL" dirty="0" smtClean="0"/>
              <a:t>רמלה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85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השלם את המשפטים: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בחורף הזריחה</a:t>
            </a:r>
            <a:r>
              <a:rPr lang="he-IL" u="sng" dirty="0" smtClean="0"/>
              <a:t>		</a:t>
            </a:r>
            <a:r>
              <a:rPr lang="he-IL" dirty="0" smtClean="0"/>
              <a:t> והשקיעה </a:t>
            </a:r>
            <a:r>
              <a:rPr lang="he-IL" u="sng" dirty="0" smtClean="0"/>
              <a:t>		</a:t>
            </a:r>
          </a:p>
          <a:p>
            <a:pPr marL="0" indent="0">
              <a:buNone/>
            </a:pPr>
            <a:r>
              <a:rPr lang="he-IL" dirty="0" smtClean="0"/>
              <a:t>בקיץ   </a:t>
            </a:r>
            <a:r>
              <a:rPr lang="he-IL" dirty="0"/>
              <a:t>הזריחה</a:t>
            </a:r>
            <a:r>
              <a:rPr lang="he-IL" u="sng" dirty="0"/>
              <a:t>		</a:t>
            </a:r>
            <a:r>
              <a:rPr lang="he-IL" dirty="0"/>
              <a:t> והשקיעה </a:t>
            </a:r>
            <a:r>
              <a:rPr lang="he-IL" u="sng" dirty="0"/>
              <a:t>		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(מחסן מילים: מוקדמת, מאוחרת)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71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קבוצה 22"/>
          <p:cNvGrpSpPr/>
          <p:nvPr/>
        </p:nvGrpSpPr>
        <p:grpSpPr>
          <a:xfrm>
            <a:off x="899592" y="4365104"/>
            <a:ext cx="7632848" cy="1008112"/>
            <a:chOff x="3369366" y="5733256"/>
            <a:chExt cx="5163074" cy="792088"/>
          </a:xfrm>
        </p:grpSpPr>
        <p:sp>
          <p:nvSpPr>
            <p:cNvPr id="11" name="מלבן 10"/>
            <p:cNvSpPr/>
            <p:nvPr/>
          </p:nvSpPr>
          <p:spPr>
            <a:xfrm>
              <a:off x="810039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766834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723629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680424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637220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594015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מלבן 16"/>
            <p:cNvSpPr/>
            <p:nvPr/>
          </p:nvSpPr>
          <p:spPr>
            <a:xfrm>
              <a:off x="552960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509755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מלבן 18"/>
            <p:cNvSpPr/>
            <p:nvPr/>
          </p:nvSpPr>
          <p:spPr>
            <a:xfrm>
              <a:off x="466551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מלבן 19"/>
            <p:cNvSpPr/>
            <p:nvPr/>
          </p:nvSpPr>
          <p:spPr>
            <a:xfrm>
              <a:off x="423346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מלבן 20"/>
            <p:cNvSpPr/>
            <p:nvPr/>
          </p:nvSpPr>
          <p:spPr>
            <a:xfrm>
              <a:off x="380141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336936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חלוקת היום לשעות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בימינו אנחנו משתמשים בשעון כדי לקבוע זמנים. בעבר, כשלא היו שעונים, חילקו את היום לחלקים לפי מצב השמש:</a:t>
            </a:r>
          </a:p>
          <a:p>
            <a:r>
              <a:rPr lang="he-IL" dirty="0" smtClean="0"/>
              <a:t>לקחו את הזמן מעלות השחר ועד לצאת הכוכבים וחילקו ל12 חלקים שווים.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883698" y="4395507"/>
            <a:ext cx="76328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721" y="4922452"/>
            <a:ext cx="638719" cy="48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931519"/>
            <a:ext cx="638719" cy="47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5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שעות זמניות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r>
              <a:rPr lang="he-IL" dirty="0" smtClean="0"/>
              <a:t>החלקים השווים נקראים שעות זמניות.</a:t>
            </a:r>
          </a:p>
          <a:p>
            <a:r>
              <a:rPr lang="he-IL" dirty="0" smtClean="0"/>
              <a:t>האם תמיד השעות הזמניות הן באותו אורך?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06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98752" cy="1143000"/>
          </a:xfrm>
        </p:spPr>
        <p:txBody>
          <a:bodyPr>
            <a:normAutofit/>
          </a:bodyPr>
          <a:lstStyle/>
          <a:p>
            <a:r>
              <a:rPr lang="he-IL" sz="4400" dirty="0" smtClean="0"/>
              <a:t>איזה שרטוט מתאים לחורף ואיזה לקיץ?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2669342" y="3212976"/>
            <a:ext cx="4099296" cy="1008112"/>
            <a:chOff x="3369366" y="5733256"/>
            <a:chExt cx="5163074" cy="792088"/>
          </a:xfrm>
        </p:grpSpPr>
        <p:sp>
          <p:nvSpPr>
            <p:cNvPr id="5" name="מלבן 4"/>
            <p:cNvSpPr/>
            <p:nvPr/>
          </p:nvSpPr>
          <p:spPr>
            <a:xfrm>
              <a:off x="810039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מלבן 5"/>
            <p:cNvSpPr/>
            <p:nvPr/>
          </p:nvSpPr>
          <p:spPr>
            <a:xfrm>
              <a:off x="766834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מלבן 6"/>
            <p:cNvSpPr/>
            <p:nvPr/>
          </p:nvSpPr>
          <p:spPr>
            <a:xfrm>
              <a:off x="723629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680424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637220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מלבן 9"/>
            <p:cNvSpPr/>
            <p:nvPr/>
          </p:nvSpPr>
          <p:spPr>
            <a:xfrm>
              <a:off x="594015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552960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509755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466551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423346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380141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336936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242984" y="4676351"/>
            <a:ext cx="8712968" cy="1008112"/>
            <a:chOff x="3369366" y="5733256"/>
            <a:chExt cx="5163074" cy="792088"/>
          </a:xfrm>
          <a:solidFill>
            <a:srgbClr val="0070C0"/>
          </a:solidFill>
        </p:grpSpPr>
        <p:sp>
          <p:nvSpPr>
            <p:cNvPr id="18" name="מלבן 17"/>
            <p:cNvSpPr/>
            <p:nvPr/>
          </p:nvSpPr>
          <p:spPr>
            <a:xfrm>
              <a:off x="8100392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מלבן 18"/>
            <p:cNvSpPr/>
            <p:nvPr/>
          </p:nvSpPr>
          <p:spPr>
            <a:xfrm>
              <a:off x="7668344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מלבן 19"/>
            <p:cNvSpPr/>
            <p:nvPr/>
          </p:nvSpPr>
          <p:spPr>
            <a:xfrm>
              <a:off x="7236296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מלבן 20"/>
            <p:cNvSpPr/>
            <p:nvPr/>
          </p:nvSpPr>
          <p:spPr>
            <a:xfrm>
              <a:off x="6804248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מלבן 21"/>
            <p:cNvSpPr/>
            <p:nvPr/>
          </p:nvSpPr>
          <p:spPr>
            <a:xfrm>
              <a:off x="6372200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מלבן 22"/>
            <p:cNvSpPr/>
            <p:nvPr/>
          </p:nvSpPr>
          <p:spPr>
            <a:xfrm>
              <a:off x="5940152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מלבן 23"/>
            <p:cNvSpPr/>
            <p:nvPr/>
          </p:nvSpPr>
          <p:spPr>
            <a:xfrm>
              <a:off x="5529606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מלבן 24"/>
            <p:cNvSpPr/>
            <p:nvPr/>
          </p:nvSpPr>
          <p:spPr>
            <a:xfrm>
              <a:off x="5097558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מלבן 25"/>
            <p:cNvSpPr/>
            <p:nvPr/>
          </p:nvSpPr>
          <p:spPr>
            <a:xfrm>
              <a:off x="4665510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מלבן 26"/>
            <p:cNvSpPr/>
            <p:nvPr/>
          </p:nvSpPr>
          <p:spPr>
            <a:xfrm>
              <a:off x="4233462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מלבן 27"/>
            <p:cNvSpPr/>
            <p:nvPr/>
          </p:nvSpPr>
          <p:spPr>
            <a:xfrm>
              <a:off x="3801414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מלבן 28"/>
            <p:cNvSpPr/>
            <p:nvPr/>
          </p:nvSpPr>
          <p:spPr>
            <a:xfrm>
              <a:off x="3369366" y="5733256"/>
              <a:ext cx="432048" cy="792088"/>
            </a:xfrm>
            <a:prstGeom prst="rect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468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בחורף היום קצר, ולכן גם כל שעה זמנית היא קצרה.</a:t>
            </a:r>
          </a:p>
          <a:p>
            <a:r>
              <a:rPr lang="he-IL" dirty="0" smtClean="0"/>
              <a:t>בקיץ היום ארוך, ולכן גם כל שעה זמנית היא ארוכה.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492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חצות היום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היכן נמצא 'חצות היום'?</a:t>
            </a: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824697" y="3350794"/>
            <a:ext cx="7632848" cy="1008112"/>
            <a:chOff x="3369366" y="5733256"/>
            <a:chExt cx="5163074" cy="792088"/>
          </a:xfrm>
        </p:grpSpPr>
        <p:sp>
          <p:nvSpPr>
            <p:cNvPr id="5" name="מלבן 4"/>
            <p:cNvSpPr/>
            <p:nvPr/>
          </p:nvSpPr>
          <p:spPr>
            <a:xfrm>
              <a:off x="810039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מלבן 5"/>
            <p:cNvSpPr/>
            <p:nvPr/>
          </p:nvSpPr>
          <p:spPr>
            <a:xfrm>
              <a:off x="766834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מלבן 6"/>
            <p:cNvSpPr/>
            <p:nvPr/>
          </p:nvSpPr>
          <p:spPr>
            <a:xfrm>
              <a:off x="723629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680424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637220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מלבן 9"/>
            <p:cNvSpPr/>
            <p:nvPr/>
          </p:nvSpPr>
          <p:spPr>
            <a:xfrm>
              <a:off x="594015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552960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509755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466551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423346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380141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336936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826" y="3908142"/>
            <a:ext cx="638719" cy="48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8" y="3917209"/>
            <a:ext cx="638719" cy="47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92" y="3596272"/>
            <a:ext cx="862245" cy="64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מלבן 19"/>
          <p:cNvSpPr/>
          <p:nvPr/>
        </p:nvSpPr>
        <p:spPr>
          <a:xfrm>
            <a:off x="-45799" y="4690963"/>
            <a:ext cx="91550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/>
                <a:solidFill>
                  <a:schemeClr val="accent3"/>
                </a:solidFill>
                <a:effectLst/>
              </a:rPr>
              <a:t>חצות היום הוא בדיוק באמצע היום,</a:t>
            </a:r>
          </a:p>
          <a:p>
            <a:pPr algn="ctr"/>
            <a:r>
              <a:rPr lang="he-IL" sz="5400" b="1" cap="none" spc="0" dirty="0" smtClean="0">
                <a:ln/>
                <a:solidFill>
                  <a:schemeClr val="accent3"/>
                </a:solidFill>
                <a:effectLst/>
              </a:rPr>
              <a:t> כלומר</a:t>
            </a:r>
            <a:r>
              <a:rPr lang="he-IL" sz="5400" b="1" dirty="0" smtClean="0">
                <a:ln/>
                <a:solidFill>
                  <a:schemeClr val="accent3"/>
                </a:solidFill>
              </a:rPr>
              <a:t>: אחרי שעה שישית.</a:t>
            </a:r>
            <a:endParaRPr lang="he-I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670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זמן תפילת מנחה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זמן תפילת מנחה הוא מתשע שעות ומחצה – מנחה קטנה</a:t>
            </a:r>
          </a:p>
          <a:p>
            <a:r>
              <a:rPr lang="he-IL" dirty="0" smtClean="0"/>
              <a:t>או משש שעות ומחצה – מנחה גדולה.</a:t>
            </a:r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824697" y="3350794"/>
            <a:ext cx="7632848" cy="1008112"/>
            <a:chOff x="3369366" y="5733256"/>
            <a:chExt cx="5163074" cy="792088"/>
          </a:xfrm>
        </p:grpSpPr>
        <p:sp>
          <p:nvSpPr>
            <p:cNvPr id="5" name="מלבן 4"/>
            <p:cNvSpPr/>
            <p:nvPr/>
          </p:nvSpPr>
          <p:spPr>
            <a:xfrm>
              <a:off x="810039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מלבן 5"/>
            <p:cNvSpPr/>
            <p:nvPr/>
          </p:nvSpPr>
          <p:spPr>
            <a:xfrm>
              <a:off x="766834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מלבן 6"/>
            <p:cNvSpPr/>
            <p:nvPr/>
          </p:nvSpPr>
          <p:spPr>
            <a:xfrm>
              <a:off x="723629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680424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637220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מלבן 9"/>
            <p:cNvSpPr/>
            <p:nvPr/>
          </p:nvSpPr>
          <p:spPr>
            <a:xfrm>
              <a:off x="594015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552960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5097558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 12"/>
            <p:cNvSpPr/>
            <p:nvPr/>
          </p:nvSpPr>
          <p:spPr>
            <a:xfrm>
              <a:off x="4665510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מלבן 13"/>
            <p:cNvSpPr/>
            <p:nvPr/>
          </p:nvSpPr>
          <p:spPr>
            <a:xfrm>
              <a:off x="4233462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>
              <a:off x="3801414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>
              <a:off x="3369366" y="5733256"/>
              <a:ext cx="432048" cy="792088"/>
            </a:xfrm>
            <a:prstGeom prst="rect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826" y="3908142"/>
            <a:ext cx="638719" cy="48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8" y="3917209"/>
            <a:ext cx="638719" cy="47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892" y="3596272"/>
            <a:ext cx="862245" cy="64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מחבר חץ ישר 21"/>
          <p:cNvCxnSpPr/>
          <p:nvPr/>
        </p:nvCxnSpPr>
        <p:spPr>
          <a:xfrm>
            <a:off x="2421496" y="4389308"/>
            <a:ext cx="0" cy="58226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>
            <a:off x="4357037" y="4389310"/>
            <a:ext cx="0" cy="58226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מלבן 23"/>
          <p:cNvSpPr/>
          <p:nvPr/>
        </p:nvSpPr>
        <p:spPr>
          <a:xfrm>
            <a:off x="3424033" y="4971572"/>
            <a:ext cx="18399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מנחה גדולה</a:t>
            </a:r>
            <a:endParaRPr lang="he-IL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1501539" y="4950657"/>
            <a:ext cx="18399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מנחה קטנה</a:t>
            </a:r>
            <a:endParaRPr lang="he-IL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59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קובעים את זמני התפילה?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 smtClean="0"/>
              <a:t>את זמני התפילה לא קובעים לפי השעון, אלא לפי מצב השמש בשמיים.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09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794"/>
            <a:ext cx="9144000" cy="688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לבן 5"/>
          <p:cNvSpPr/>
          <p:nvPr/>
        </p:nvSpPr>
        <p:spPr>
          <a:xfrm>
            <a:off x="239944" y="1268760"/>
            <a:ext cx="86517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עלות השחר –</a:t>
            </a:r>
          </a:p>
          <a:p>
            <a:pPr algn="ctr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כשמתחיל להתבהר קודם הזריחה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0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10" y="0"/>
            <a:ext cx="9164025" cy="684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לבן 5"/>
          <p:cNvSpPr/>
          <p:nvPr/>
        </p:nvSpPr>
        <p:spPr>
          <a:xfrm>
            <a:off x="2566698" y="1268760"/>
            <a:ext cx="39982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זריחת החמה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</a:p>
          <a:p>
            <a:pPr algn="ctr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השמש זורחת</a:t>
            </a:r>
          </a:p>
        </p:txBody>
      </p:sp>
    </p:spTree>
    <p:extLst>
      <p:ext uri="{BB962C8B-B14F-4D97-AF65-F5344CB8AC3E}">
        <p14:creationId xmlns:p14="http://schemas.microsoft.com/office/powerpoint/2010/main" val="24909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07" y="0"/>
            <a:ext cx="921252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1695470" y="1268760"/>
            <a:ext cx="574067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חצות היום – </a:t>
            </a:r>
          </a:p>
          <a:p>
            <a:pPr algn="ctr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השמש במרכז הרקיע,</a:t>
            </a:r>
          </a:p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בדיוק באמצע היום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30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44" y="0"/>
            <a:ext cx="936807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לבן 5"/>
          <p:cNvSpPr/>
          <p:nvPr/>
        </p:nvSpPr>
        <p:spPr>
          <a:xfrm>
            <a:off x="2349490" y="1268760"/>
            <a:ext cx="44326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שקיעת החמה – </a:t>
            </a:r>
          </a:p>
          <a:p>
            <a:pPr algn="ctr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השמש שוקעת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4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18" y="8271"/>
            <a:ext cx="92784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-57413" y="1268760"/>
            <a:ext cx="92464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צאת הכוכבים – </a:t>
            </a:r>
          </a:p>
          <a:p>
            <a:pPr algn="ctr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השמים מחשיכים והכוכבים יוצאים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6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אורך היום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he-IL" dirty="0" smtClean="0"/>
              <a:t>האם כל הימים בשנה הם באותו אורך?</a:t>
            </a:r>
          </a:p>
          <a:p>
            <a:r>
              <a:rPr lang="he-IL" dirty="0" smtClean="0"/>
              <a:t>מה קובע את אורך היום?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83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26168" y="1268760"/>
            <a:ext cx="86036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e-IL" sz="4800" b="1" cap="none" spc="0" dirty="0" smtClean="0">
                <a:ln/>
                <a:solidFill>
                  <a:schemeClr val="accent3"/>
                </a:solidFill>
                <a:effectLst/>
              </a:rPr>
              <a:t>בחורף הימים קצרים והלילות ארוכים</a:t>
            </a:r>
            <a:endParaRPr lang="he-IL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124511" y="4930711"/>
            <a:ext cx="4606951" cy="86409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5000">
                <a:schemeClr val="tx1"/>
              </a:gs>
              <a:gs pos="53000">
                <a:srgbClr val="FFFF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</a:rPr>
              <a:t>יום</a:t>
            </a:r>
            <a:r>
              <a:rPr lang="he-IL" sz="3600" dirty="0" smtClean="0"/>
              <a:t>			    לילה</a:t>
            </a:r>
            <a:endParaRPr lang="he-IL" sz="3600" dirty="0"/>
          </a:p>
        </p:txBody>
      </p:sp>
      <p:sp>
        <p:nvSpPr>
          <p:cNvPr id="7" name="מלבן 6"/>
          <p:cNvSpPr/>
          <p:nvPr/>
        </p:nvSpPr>
        <p:spPr>
          <a:xfrm>
            <a:off x="244790" y="3645024"/>
            <a:ext cx="8366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e-IL" sz="4800" b="1" cap="none" spc="0" dirty="0" smtClean="0">
                <a:ln/>
                <a:solidFill>
                  <a:schemeClr val="accent3"/>
                </a:solidFill>
                <a:effectLst/>
              </a:rPr>
              <a:t>בקיץ הימים ארוכים והלילות קצרים</a:t>
            </a:r>
            <a:endParaRPr lang="he-IL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2124511" y="2636912"/>
            <a:ext cx="4606951" cy="86409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0000">
                <a:schemeClr val="tx1"/>
              </a:gs>
              <a:gs pos="74000">
                <a:srgbClr val="FFFF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3600" dirty="0" smtClean="0">
                <a:solidFill>
                  <a:schemeClr val="tx1"/>
                </a:solidFill>
              </a:rPr>
              <a:t>יום</a:t>
            </a:r>
            <a:r>
              <a:rPr lang="he-IL" sz="3600" dirty="0" smtClean="0"/>
              <a:t>			לילה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07173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226</Words>
  <Application>Microsoft Office PowerPoint</Application>
  <PresentationFormat>‫הצגה על המסך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זרימה</vt:lpstr>
      <vt:lpstr>זמנים בהלכה</vt:lpstr>
      <vt:lpstr>איך קובעים את זמני התפילה?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אורך היום</vt:lpstr>
      <vt:lpstr>מצגת של PowerPoint</vt:lpstr>
      <vt:lpstr>השלם את המשפטים:</vt:lpstr>
      <vt:lpstr>חלוקת היום לשעות</vt:lpstr>
      <vt:lpstr>שעות זמניות</vt:lpstr>
      <vt:lpstr>איזה שרטוט מתאים לחורף ואיזה לקיץ?</vt:lpstr>
      <vt:lpstr>מצגת של PowerPoint</vt:lpstr>
      <vt:lpstr>חצות היום</vt:lpstr>
      <vt:lpstr>זמן תפילת מנחה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Bernat</dc:creator>
  <cp:lastModifiedBy>Levav-El</cp:lastModifiedBy>
  <cp:revision>8</cp:revision>
  <dcterms:created xsi:type="dcterms:W3CDTF">2013-01-10T20:04:10Z</dcterms:created>
  <dcterms:modified xsi:type="dcterms:W3CDTF">2015-01-14T20:11:24Z</dcterms:modified>
</cp:coreProperties>
</file>