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2" r:id="rId4"/>
    <p:sldId id="293" r:id="rId5"/>
    <p:sldId id="295" r:id="rId6"/>
    <p:sldId id="297" r:id="rId7"/>
    <p:sldId id="296" r:id="rId8"/>
    <p:sldId id="258" r:id="rId9"/>
    <p:sldId id="298" r:id="rId10"/>
    <p:sldId id="305" r:id="rId11"/>
    <p:sldId id="299" r:id="rId12"/>
    <p:sldId id="304" r:id="rId13"/>
    <p:sldId id="300" r:id="rId14"/>
    <p:sldId id="303" r:id="rId15"/>
    <p:sldId id="301" r:id="rId16"/>
    <p:sldId id="302" r:id="rId17"/>
    <p:sldId id="259" r:id="rId18"/>
    <p:sldId id="306" r:id="rId19"/>
    <p:sldId id="307" r:id="rId20"/>
    <p:sldId id="260" r:id="rId21"/>
    <p:sldId id="261" r:id="rId22"/>
    <p:sldId id="278" r:id="rId23"/>
    <p:sldId id="279" r:id="rId24"/>
    <p:sldId id="262" r:id="rId25"/>
    <p:sldId id="280" r:id="rId26"/>
    <p:sldId id="281" r:id="rId27"/>
    <p:sldId id="263" r:id="rId28"/>
    <p:sldId id="282" r:id="rId29"/>
    <p:sldId id="264" r:id="rId30"/>
    <p:sldId id="283" r:id="rId31"/>
    <p:sldId id="284" r:id="rId32"/>
    <p:sldId id="265" r:id="rId33"/>
    <p:sldId id="287" r:id="rId34"/>
    <p:sldId id="285" r:id="rId35"/>
    <p:sldId id="286" r:id="rId36"/>
    <p:sldId id="266" r:id="rId37"/>
    <p:sldId id="288" r:id="rId38"/>
    <p:sldId id="289" r:id="rId39"/>
    <p:sldId id="267" r:id="rId40"/>
    <p:sldId id="290" r:id="rId41"/>
    <p:sldId id="291" r:id="rId42"/>
    <p:sldId id="268" r:id="rId43"/>
    <p:sldId id="308" r:id="rId44"/>
    <p:sldId id="309" r:id="rId45"/>
    <p:sldId id="272" r:id="rId46"/>
    <p:sldId id="310" r:id="rId47"/>
    <p:sldId id="311" r:id="rId48"/>
    <p:sldId id="274" r:id="rId49"/>
    <p:sldId id="312" r:id="rId50"/>
    <p:sldId id="313" r:id="rId51"/>
    <p:sldId id="275" r:id="rId52"/>
    <p:sldId id="314" r:id="rId53"/>
    <p:sldId id="316" r:id="rId54"/>
    <p:sldId id="277" r:id="rId55"/>
    <p:sldId id="317" r:id="rId56"/>
    <p:sldId id="318" r:id="rId57"/>
    <p:sldId id="319" r:id="rId58"/>
    <p:sldId id="320" r:id="rId59"/>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29" autoAdjust="0"/>
    <p:restoredTop sz="94660"/>
  </p:normalViewPr>
  <p:slideViewPr>
    <p:cSldViewPr>
      <p:cViewPr varScale="1">
        <p:scale>
          <a:sx n="87" d="100"/>
          <a:sy n="87" d="100"/>
        </p:scale>
        <p:origin x="15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E7B9FF-591E-42BC-839E-B8E3ACCE2CE0}" type="slidenum">
              <a:rPr lang="he-IL" altLang="he-IL"/>
              <a:pPr/>
              <a:t>‹#›</a:t>
            </a:fld>
            <a:endParaRPr lang="en-US" altLang="he-IL"/>
          </a:p>
        </p:txBody>
      </p:sp>
    </p:spTree>
    <p:extLst>
      <p:ext uri="{BB962C8B-B14F-4D97-AF65-F5344CB8AC3E}">
        <p14:creationId xmlns:p14="http://schemas.microsoft.com/office/powerpoint/2010/main" val="149232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AE26C8-6F4A-490D-AF1B-6AD9C668C5CF}" type="slidenum">
              <a:rPr lang="he-IL" altLang="he-IL"/>
              <a:pPr/>
              <a:t>‹#›</a:t>
            </a:fld>
            <a:endParaRPr lang="en-US" altLang="he-IL"/>
          </a:p>
        </p:txBody>
      </p:sp>
    </p:spTree>
    <p:extLst>
      <p:ext uri="{BB962C8B-B14F-4D97-AF65-F5344CB8AC3E}">
        <p14:creationId xmlns:p14="http://schemas.microsoft.com/office/powerpoint/2010/main" val="260728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DADF4F-687A-4539-8722-EFD8D8DF2FA5}" type="slidenum">
              <a:rPr lang="he-IL" altLang="he-IL"/>
              <a:pPr/>
              <a:t>‹#›</a:t>
            </a:fld>
            <a:endParaRPr lang="en-US" altLang="he-IL"/>
          </a:p>
        </p:txBody>
      </p:sp>
    </p:spTree>
    <p:extLst>
      <p:ext uri="{BB962C8B-B14F-4D97-AF65-F5344CB8AC3E}">
        <p14:creationId xmlns:p14="http://schemas.microsoft.com/office/powerpoint/2010/main" val="409966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3DEABD-3A92-4CFB-9D5F-FE109AC5AE0C}" type="slidenum">
              <a:rPr lang="he-IL" altLang="he-IL"/>
              <a:pPr/>
              <a:t>‹#›</a:t>
            </a:fld>
            <a:endParaRPr lang="en-US" altLang="he-IL"/>
          </a:p>
        </p:txBody>
      </p:sp>
    </p:spTree>
    <p:extLst>
      <p:ext uri="{BB962C8B-B14F-4D97-AF65-F5344CB8AC3E}">
        <p14:creationId xmlns:p14="http://schemas.microsoft.com/office/powerpoint/2010/main" val="250574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515A5-5F62-4F41-9144-82D144BDDFF2}" type="slidenum">
              <a:rPr lang="he-IL" altLang="he-IL"/>
              <a:pPr/>
              <a:t>‹#›</a:t>
            </a:fld>
            <a:endParaRPr lang="en-US" altLang="he-IL"/>
          </a:p>
        </p:txBody>
      </p:sp>
    </p:spTree>
    <p:extLst>
      <p:ext uri="{BB962C8B-B14F-4D97-AF65-F5344CB8AC3E}">
        <p14:creationId xmlns:p14="http://schemas.microsoft.com/office/powerpoint/2010/main" val="155432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5923051-33BB-41BE-B10B-6DA51B39B4C5}" type="slidenum">
              <a:rPr lang="he-IL" altLang="he-IL"/>
              <a:pPr/>
              <a:t>‹#›</a:t>
            </a:fld>
            <a:endParaRPr lang="en-US" altLang="he-IL"/>
          </a:p>
        </p:txBody>
      </p:sp>
    </p:spTree>
    <p:extLst>
      <p:ext uri="{BB962C8B-B14F-4D97-AF65-F5344CB8AC3E}">
        <p14:creationId xmlns:p14="http://schemas.microsoft.com/office/powerpoint/2010/main" val="297164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C49CE63-751D-4F50-A438-ECC91205CEB3}" type="slidenum">
              <a:rPr lang="he-IL" altLang="he-IL"/>
              <a:pPr/>
              <a:t>‹#›</a:t>
            </a:fld>
            <a:endParaRPr lang="en-US" altLang="he-IL"/>
          </a:p>
        </p:txBody>
      </p:sp>
    </p:spTree>
    <p:extLst>
      <p:ext uri="{BB962C8B-B14F-4D97-AF65-F5344CB8AC3E}">
        <p14:creationId xmlns:p14="http://schemas.microsoft.com/office/powerpoint/2010/main" val="187095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E3DA3E-496D-41D3-AB4E-26D7CFCBA8A5}" type="slidenum">
              <a:rPr lang="he-IL" altLang="he-IL"/>
              <a:pPr/>
              <a:t>‹#›</a:t>
            </a:fld>
            <a:endParaRPr lang="en-US" altLang="he-IL"/>
          </a:p>
        </p:txBody>
      </p:sp>
    </p:spTree>
    <p:extLst>
      <p:ext uri="{BB962C8B-B14F-4D97-AF65-F5344CB8AC3E}">
        <p14:creationId xmlns:p14="http://schemas.microsoft.com/office/powerpoint/2010/main" val="296215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7CFEA9E-7F4F-4038-A90C-D1549756331B}" type="slidenum">
              <a:rPr lang="he-IL" altLang="he-IL"/>
              <a:pPr/>
              <a:t>‹#›</a:t>
            </a:fld>
            <a:endParaRPr lang="en-US" altLang="he-IL"/>
          </a:p>
        </p:txBody>
      </p:sp>
    </p:spTree>
    <p:extLst>
      <p:ext uri="{BB962C8B-B14F-4D97-AF65-F5344CB8AC3E}">
        <p14:creationId xmlns:p14="http://schemas.microsoft.com/office/powerpoint/2010/main" val="395513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6A5116-4E7F-4DCA-B888-419DD670DA7F}" type="slidenum">
              <a:rPr lang="he-IL" altLang="he-IL"/>
              <a:pPr/>
              <a:t>‹#›</a:t>
            </a:fld>
            <a:endParaRPr lang="en-US" altLang="he-IL"/>
          </a:p>
        </p:txBody>
      </p:sp>
    </p:spTree>
    <p:extLst>
      <p:ext uri="{BB962C8B-B14F-4D97-AF65-F5344CB8AC3E}">
        <p14:creationId xmlns:p14="http://schemas.microsoft.com/office/powerpoint/2010/main" val="344007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1EBA62-5122-4AA3-902E-B91F6C4EABA9}" type="slidenum">
              <a:rPr lang="he-IL" altLang="he-IL"/>
              <a:pPr/>
              <a:t>‹#›</a:t>
            </a:fld>
            <a:endParaRPr lang="en-US" altLang="he-IL"/>
          </a:p>
        </p:txBody>
      </p:sp>
    </p:spTree>
    <p:extLst>
      <p:ext uri="{BB962C8B-B14F-4D97-AF65-F5344CB8AC3E}">
        <p14:creationId xmlns:p14="http://schemas.microsoft.com/office/powerpoint/2010/main" val="165959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10E70F36-469C-4BD2-804A-25BE95859B60}" type="slidenum">
              <a:rPr lang="he-IL" altLang="he-IL"/>
              <a:pPr/>
              <a:t>‹#›</a:t>
            </a:fld>
            <a:endParaRPr lang="en-US" alt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he-IL" altLang="he-IL" smtClean="0"/>
              <a:t>ל"ט אבות מלאכה</a:t>
            </a:r>
            <a:endParaRPr lang="en-US" altLang="he-IL" smtClean="0"/>
          </a:p>
        </p:txBody>
      </p:sp>
      <p:sp>
        <p:nvSpPr>
          <p:cNvPr id="2051" name="Rectangle 3"/>
          <p:cNvSpPr>
            <a:spLocks noGrp="1" noChangeArrowheads="1"/>
          </p:cNvSpPr>
          <p:nvPr>
            <p:ph type="subTitle" idx="1"/>
          </p:nvPr>
        </p:nvSpPr>
        <p:spPr/>
        <p:txBody>
          <a:bodyPr/>
          <a:lstStyle/>
          <a:p>
            <a:pPr eaLnBrk="1" hangingPunct="1"/>
            <a:r>
              <a:rPr lang="he-IL" altLang="he-IL" smtClean="0"/>
              <a:t>עובד מתוך דבריו של הרב יהודה איזנברג</a:t>
            </a:r>
          </a:p>
          <a:p>
            <a:pPr eaLnBrk="1" hangingPunct="1"/>
            <a:r>
              <a:rPr lang="he-IL" altLang="he-IL" smtClean="0"/>
              <a:t>ערכה:תמר חדד</a:t>
            </a:r>
            <a:endParaRPr lang="en-US" altLang="he-IL" smtClean="0"/>
          </a:p>
        </p:txBody>
      </p:sp>
      <p:pic>
        <p:nvPicPr>
          <p:cNvPr id="2052" name="Picture 5" descr="RiceP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88913"/>
            <a:ext cx="34671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he-IL" altLang="he-IL" sz="4000" smtClean="0"/>
              <a:t>מלאכות הקשורות לבישול ואפיה</a:t>
            </a:r>
            <a:br>
              <a:rPr lang="he-IL" altLang="he-IL" sz="4000" smtClean="0"/>
            </a:br>
            <a:endParaRPr lang="en-US" altLang="he-IL" sz="4000" smtClean="0"/>
          </a:p>
        </p:txBody>
      </p:sp>
      <p:pic>
        <p:nvPicPr>
          <p:cNvPr id="11267" name="Picture 4" descr="image00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79613" y="1484313"/>
            <a:ext cx="4808537" cy="3779837"/>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he-IL" altLang="he-IL" smtClean="0"/>
          </a:p>
        </p:txBody>
      </p:sp>
      <p:sp>
        <p:nvSpPr>
          <p:cNvPr id="12291" name="Rectangle 3"/>
          <p:cNvSpPr>
            <a:spLocks noGrp="1" noChangeArrowheads="1"/>
          </p:cNvSpPr>
          <p:nvPr>
            <p:ph type="body" idx="1"/>
          </p:nvPr>
        </p:nvSpPr>
        <p:spPr/>
        <p:txBody>
          <a:bodyPr/>
          <a:lstStyle/>
          <a:p>
            <a:pPr eaLnBrk="1" hangingPunct="1"/>
            <a:endParaRPr lang="he-IL" altLang="he-IL" smtClean="0"/>
          </a:p>
        </p:txBody>
      </p:sp>
      <p:sp>
        <p:nvSpPr>
          <p:cNvPr id="12292" name="Rectangle 5"/>
          <p:cNvSpPr>
            <a:spLocks noChangeArrowheads="1"/>
          </p:cNvSpPr>
          <p:nvPr/>
        </p:nvSpPr>
        <p:spPr bwMode="auto">
          <a:xfrm>
            <a:off x="611188" y="765175"/>
            <a:ext cx="8137525"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he-IL" altLang="he-IL" sz="3600" b="1"/>
              <a:t>1.הַגּוֹזֵז אֶת הַצֶּמֶר. 2. הַמְּלַבְּנוֹ. 3 וְהַמְּנַפְּצוֹ. 4. וְהַצּוֹבְעוֹ. 5. וְהַטּוֹוֶה. 6. וְהַמֵּיסֵךְ. 7. וְהַעוֹשֶׂה שְׁתֵּי בָתֵּי נִירִין. 8. וְהָאוֹרֵג שְׁנֵי חוּטִין. 9. וְהַפּוֹצֵעַ שְׁנֵי חוּטִין. 10. הַקוֹשֵר. 11. וְהַמַּתִּיר.</a:t>
            </a:r>
            <a:br>
              <a:rPr lang="he-IL" altLang="he-IL" sz="3600" b="1"/>
            </a:br>
            <a:r>
              <a:rPr lang="he-IL" altLang="he-IL" sz="3600" b="1"/>
              <a:t>12. וְהֵתּוֹפֵר שְּתֵּי תְּפִירוֹת. 13. הַקּוֹרֵעַ עַל מְנַת לִתְפּוֹר שְׁתֵּי תְּפִירוֹת.</a:t>
            </a:r>
          </a:p>
          <a:p>
            <a:pPr eaLnBrk="1" hangingPunct="1">
              <a:lnSpc>
                <a:spcPct val="90000"/>
              </a:lnSpc>
              <a:spcBef>
                <a:spcPct val="50000"/>
              </a:spcBef>
              <a:buFontTx/>
              <a:buChar char="•"/>
            </a:pPr>
            <a:endParaRPr lang="he-IL" altLang="he-IL" sz="36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he-IL" altLang="he-IL" sz="4000" smtClean="0"/>
              <a:t>מלאכות הקשורות ליצירת בגדים.</a:t>
            </a:r>
            <a:br>
              <a:rPr lang="he-IL" altLang="he-IL" sz="4000" smtClean="0"/>
            </a:br>
            <a:endParaRPr lang="en-US" altLang="he-IL" sz="4000" smtClean="0"/>
          </a:p>
        </p:txBody>
      </p:sp>
      <p:sp>
        <p:nvSpPr>
          <p:cNvPr id="13315" name="Rectangle 3"/>
          <p:cNvSpPr>
            <a:spLocks noGrp="1" noChangeArrowheads="1"/>
          </p:cNvSpPr>
          <p:nvPr>
            <p:ph type="body" idx="1"/>
          </p:nvPr>
        </p:nvSpPr>
        <p:spPr/>
        <p:txBody>
          <a:bodyPr/>
          <a:lstStyle/>
          <a:p>
            <a:pPr eaLnBrk="1" hangingPunct="1"/>
            <a:endParaRPr lang="he-IL" altLang="he-IL" smtClean="0"/>
          </a:p>
        </p:txBody>
      </p:sp>
      <p:pic>
        <p:nvPicPr>
          <p:cNvPr id="13316" name="Picture 5" descr="polonaise%20spinning%20wh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060575"/>
            <a:ext cx="3694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he-IL" altLang="he-IL" smtClean="0"/>
          </a:p>
        </p:txBody>
      </p:sp>
      <p:sp>
        <p:nvSpPr>
          <p:cNvPr id="14339" name="Rectangle 3"/>
          <p:cNvSpPr>
            <a:spLocks noGrp="1" noChangeArrowheads="1"/>
          </p:cNvSpPr>
          <p:nvPr>
            <p:ph type="body" idx="1"/>
          </p:nvPr>
        </p:nvSpPr>
        <p:spPr/>
        <p:txBody>
          <a:bodyPr/>
          <a:lstStyle/>
          <a:p>
            <a:pPr lvl="1" eaLnBrk="1" hangingPunct="1">
              <a:buFontTx/>
              <a:buNone/>
            </a:pPr>
            <a:r>
              <a:rPr lang="he-IL" altLang="he-IL" smtClean="0"/>
              <a:t>1.הַצָּד צְבִי. 2. הַשּׁוֹחֲטוֹ 3. וְהַמַּפְשִּיטוֹ. 4. וְהַמְּעַבֵּד אֶת עוֹרוֹ. 5. וְהַמּוֹחֲקוֹ. 6. המשרטטו 7. וְהַמְחַתְּכוֹ. 8. הַכּוֹתֵב שְׁתֵּי אוֹתִיּוֹת. 9. וְהַמּוֹחֵק עַל מְנַת לִכְתּוֹב שְׁתֵּי אוֹתִיּוֹת.</a:t>
            </a:r>
          </a:p>
          <a:p>
            <a:pPr eaLnBrk="1" hangingPunct="1"/>
            <a:endParaRPr lang="he-IL" altLang="he-IL"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he-IL" altLang="he-IL" smtClean="0"/>
              <a:t>כתיבת ספר</a:t>
            </a:r>
            <a:endParaRPr lang="en-US" altLang="he-IL" smtClean="0"/>
          </a:p>
        </p:txBody>
      </p:sp>
      <p:sp>
        <p:nvSpPr>
          <p:cNvPr id="15363" name="Rectangle 3"/>
          <p:cNvSpPr>
            <a:spLocks noGrp="1" noChangeArrowheads="1"/>
          </p:cNvSpPr>
          <p:nvPr>
            <p:ph type="body" idx="1"/>
          </p:nvPr>
        </p:nvSpPr>
        <p:spPr/>
        <p:txBody>
          <a:bodyPr/>
          <a:lstStyle/>
          <a:p>
            <a:pPr eaLnBrk="1" hangingPunct="1"/>
            <a:endParaRPr lang="he-IL" altLang="he-IL" smtClean="0"/>
          </a:p>
        </p:txBody>
      </p:sp>
      <p:pic>
        <p:nvPicPr>
          <p:cNvPr id="15364" name="Picture 5" descr="stam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57338"/>
            <a:ext cx="5251450"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he-IL" altLang="he-IL" smtClean="0"/>
          </a:p>
        </p:txBody>
      </p:sp>
      <p:sp>
        <p:nvSpPr>
          <p:cNvPr id="16387" name="Rectangle 3"/>
          <p:cNvSpPr>
            <a:spLocks noGrp="1" noChangeArrowheads="1"/>
          </p:cNvSpPr>
          <p:nvPr>
            <p:ph type="body" idx="1"/>
          </p:nvPr>
        </p:nvSpPr>
        <p:spPr/>
        <p:txBody>
          <a:bodyPr/>
          <a:lstStyle/>
          <a:p>
            <a:pPr lvl="1" eaLnBrk="1" hangingPunct="1">
              <a:buFontTx/>
              <a:buNone/>
            </a:pPr>
            <a:r>
              <a:rPr lang="he-IL" altLang="he-IL" smtClean="0"/>
              <a:t>1.הַבּוֹנֶה. 2. וְהַסּוֹתֵר. 3. הַמְּכַבֶּה. 4. וְהַמַּבְעִיר. 5. הַמַּכֶּה בְּפַטִּיש. 6. הַמּוֹצִיא מֵרְשׁוּת לִרְשׁוּת.</a:t>
            </a:r>
          </a:p>
          <a:p>
            <a:pPr eaLnBrk="1" hangingPunct="1"/>
            <a:endParaRPr lang="en-US" altLang="he-IL"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he-IL" altLang="he-IL" sz="4000" smtClean="0"/>
              <a:t>מלאכות הקשורות לבניית בתים</a:t>
            </a:r>
            <a:br>
              <a:rPr lang="he-IL" altLang="he-IL" sz="4000" smtClean="0"/>
            </a:br>
            <a:endParaRPr lang="en-US" altLang="he-IL" sz="4000" smtClean="0"/>
          </a:p>
        </p:txBody>
      </p:sp>
      <p:sp>
        <p:nvSpPr>
          <p:cNvPr id="17411" name="Rectangle 3"/>
          <p:cNvSpPr>
            <a:spLocks noGrp="1" noChangeArrowheads="1"/>
          </p:cNvSpPr>
          <p:nvPr>
            <p:ph type="body" idx="1"/>
          </p:nvPr>
        </p:nvSpPr>
        <p:spPr/>
        <p:txBody>
          <a:bodyPr/>
          <a:lstStyle/>
          <a:p>
            <a:pPr eaLnBrk="1" hangingPunct="1"/>
            <a:endParaRPr lang="he-IL" altLang="he-IL" smtClean="0"/>
          </a:p>
        </p:txBody>
      </p:sp>
      <p:pic>
        <p:nvPicPr>
          <p:cNvPr id="17412" name="Picture 5"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25538"/>
            <a:ext cx="29241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he-IL" altLang="he-IL" smtClean="0"/>
              <a:t>תולדה</a:t>
            </a:r>
            <a:endParaRPr lang="en-US" altLang="he-IL" smtClean="0"/>
          </a:p>
        </p:txBody>
      </p:sp>
      <p:sp>
        <p:nvSpPr>
          <p:cNvPr id="18435" name="Rectangle 3"/>
          <p:cNvSpPr>
            <a:spLocks noGrp="1" noChangeArrowheads="1"/>
          </p:cNvSpPr>
          <p:nvPr>
            <p:ph type="body" idx="1"/>
          </p:nvPr>
        </p:nvSpPr>
        <p:spPr/>
        <p:txBody>
          <a:bodyPr/>
          <a:lstStyle/>
          <a:p>
            <a:pPr eaLnBrk="1" hangingPunct="1"/>
            <a:r>
              <a:rPr lang="he-IL" altLang="he-IL" smtClean="0"/>
              <a:t>כל מלאכה הדומה לאחד האבות</a:t>
            </a:r>
          </a:p>
          <a:p>
            <a:pPr eaLnBrk="1" hangingPunct="1"/>
            <a:r>
              <a:rPr lang="he-IL" altLang="he-IL" smtClean="0"/>
              <a:t>באופן עשייתה או בתכלית נחשבת לתולדה.</a:t>
            </a:r>
            <a:endParaRPr lang="en-US" altLang="he-IL"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he-IL" altLang="he-IL" smtClean="0"/>
              <a:t>דוגמא לתולדה</a:t>
            </a:r>
            <a:endParaRPr lang="en-US" altLang="he-IL" smtClean="0"/>
          </a:p>
        </p:txBody>
      </p:sp>
      <p:sp>
        <p:nvSpPr>
          <p:cNvPr id="19459" name="Rectangle 3"/>
          <p:cNvSpPr>
            <a:spLocks noGrp="1" noChangeArrowheads="1"/>
          </p:cNvSpPr>
          <p:nvPr>
            <p:ph type="body" idx="1"/>
          </p:nvPr>
        </p:nvSpPr>
        <p:spPr/>
        <p:txBody>
          <a:bodyPr/>
          <a:lstStyle/>
          <a:p>
            <a:pPr eaLnBrk="1" hangingPunct="1"/>
            <a:r>
              <a:rPr lang="he-IL" altLang="he-IL" smtClean="0"/>
              <a:t>אחת ממלאכת היא הזורע.</a:t>
            </a:r>
          </a:p>
          <a:p>
            <a:pPr eaLnBrk="1" hangingPunct="1"/>
            <a:endParaRPr lang="he-IL" altLang="he-IL" smtClean="0"/>
          </a:p>
          <a:p>
            <a:pPr eaLnBrk="1" hangingPunct="1"/>
            <a:r>
              <a:rPr lang="he-IL" altLang="he-IL" smtClean="0"/>
              <a:t>אדם המרכיב 2 צמחים זה בתכלית כמו זורע</a:t>
            </a:r>
          </a:p>
          <a:p>
            <a:pPr eaLnBrk="1" hangingPunct="1"/>
            <a:endParaRPr lang="en-US" altLang="he-IL" smtClean="0"/>
          </a:p>
        </p:txBody>
      </p:sp>
      <p:pic>
        <p:nvPicPr>
          <p:cNvPr id="19460" name="Picture 5" descr="180px-Pflanzenveredel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500438"/>
            <a:ext cx="260508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he-IL" altLang="he-IL" smtClean="0"/>
              <a:t>דוגמא לתולדה שדומה במעשה</a:t>
            </a:r>
            <a:endParaRPr lang="en-US" altLang="he-IL" smtClean="0"/>
          </a:p>
        </p:txBody>
      </p:sp>
      <p:sp>
        <p:nvSpPr>
          <p:cNvPr id="20483" name="Rectangle 3"/>
          <p:cNvSpPr>
            <a:spLocks noGrp="1" noChangeArrowheads="1"/>
          </p:cNvSpPr>
          <p:nvPr>
            <p:ph type="body" idx="1"/>
          </p:nvPr>
        </p:nvSpPr>
        <p:spPr/>
        <p:txBody>
          <a:bodyPr/>
          <a:lstStyle/>
          <a:p>
            <a:pPr eaLnBrk="1" hangingPunct="1"/>
            <a:r>
              <a:rPr lang="he-IL" altLang="he-IL" smtClean="0"/>
              <a:t>מלאכת טוחן בגרעיני החיטה נועדה ליצור קמח</a:t>
            </a:r>
          </a:p>
          <a:p>
            <a:pPr eaLnBrk="1" hangingPunct="1"/>
            <a:r>
              <a:rPr lang="he-IL" altLang="he-IL" smtClean="0"/>
              <a:t>תולדה יכולה להיות לקחת דיקט ולנסר אותו לנסורת-זה יהיה תולדת וטוחן</a:t>
            </a:r>
          </a:p>
          <a:p>
            <a:pPr eaLnBrk="1" hangingPunct="1"/>
            <a:endParaRPr lang="en-US" altLang="he-IL" smtClean="0"/>
          </a:p>
        </p:txBody>
      </p:sp>
      <p:pic>
        <p:nvPicPr>
          <p:cNvPr id="20484" name="Picture 5" descr="%D7%A0%D7%92%D7%A8%D7%99%D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708275"/>
            <a:ext cx="32194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he-IL" altLang="he-IL" smtClean="0"/>
              <a:t>מושגים</a:t>
            </a:r>
            <a:endParaRPr lang="en-US" altLang="he-IL" smtClean="0"/>
          </a:p>
        </p:txBody>
      </p:sp>
      <p:sp>
        <p:nvSpPr>
          <p:cNvPr id="3075" name="Rectangle 3"/>
          <p:cNvSpPr>
            <a:spLocks noGrp="1" noChangeArrowheads="1"/>
          </p:cNvSpPr>
          <p:nvPr>
            <p:ph type="body" idx="1"/>
          </p:nvPr>
        </p:nvSpPr>
        <p:spPr/>
        <p:txBody>
          <a:bodyPr/>
          <a:lstStyle/>
          <a:p>
            <a:pPr eaLnBrk="1" hangingPunct="1"/>
            <a:r>
              <a:rPr lang="he-IL" altLang="he-IL" smtClean="0"/>
              <a:t>מה ההבדל בין עבודה למלאכה?</a:t>
            </a:r>
          </a:p>
          <a:p>
            <a:pPr algn="ctr" eaLnBrk="1" hangingPunct="1"/>
            <a:r>
              <a:rPr lang="he-IL" altLang="he-IL" smtClean="0"/>
              <a:t>עבודה מציינת תהליך של עשייה.</a:t>
            </a:r>
          </a:p>
          <a:p>
            <a:pPr algn="ctr" eaLnBrk="1" hangingPunct="1"/>
            <a:r>
              <a:rPr lang="he-IL" altLang="he-IL" b="1" u="sng" smtClean="0"/>
              <a:t>מלאכה היא יצירה.</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he-IL" altLang="he-IL" smtClean="0"/>
              <a:t>שבות</a:t>
            </a:r>
            <a:endParaRPr lang="en-US" altLang="he-IL" smtClean="0"/>
          </a:p>
        </p:txBody>
      </p:sp>
      <p:sp>
        <p:nvSpPr>
          <p:cNvPr id="21507" name="Rectangle 3"/>
          <p:cNvSpPr>
            <a:spLocks noGrp="1" noChangeArrowheads="1"/>
          </p:cNvSpPr>
          <p:nvPr>
            <p:ph type="body" idx="1"/>
          </p:nvPr>
        </p:nvSpPr>
        <p:spPr/>
        <p:txBody>
          <a:bodyPr/>
          <a:lstStyle/>
          <a:p>
            <a:pPr eaLnBrk="1" hangingPunct="1"/>
            <a:r>
              <a:rPr lang="he-IL" altLang="he-IL" b="1" smtClean="0"/>
              <a:t>איסורים מדרבנן בדיני שבת</a:t>
            </a:r>
            <a:endParaRPr lang="he-IL" altLang="he-IL" smtClean="0"/>
          </a:p>
          <a:p>
            <a:pPr eaLnBrk="1" hangingPunct="1">
              <a:buFontTx/>
              <a:buNone/>
            </a:pPr>
            <a:r>
              <a:rPr lang="he-IL" altLang="he-IL" smtClean="0"/>
              <a:t>פעולות שחכמים אסרו לעשות אותם בשבת, גזירה שלא יגיע לכלל מלאכה בשבת. לדוגמה: איסור טלטול מוקצה בשבת הוא איסור "שבות". אסור לטלטל בשבת כלי עבודה, ובכך מונעים חכמים מאדם לעשות מלאכה בשגגה.  </a:t>
            </a:r>
            <a:endParaRPr lang="en-US" altLang="he-IL"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tracto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708275"/>
            <a:ext cx="4608512"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pPr eaLnBrk="1" hangingPunct="1"/>
            <a:r>
              <a:rPr lang="he-IL" altLang="he-IL" smtClean="0"/>
              <a:t>חורש</a:t>
            </a:r>
            <a:endParaRPr lang="en-US" altLang="he-IL" smtClean="0"/>
          </a:p>
        </p:txBody>
      </p:sp>
      <p:sp>
        <p:nvSpPr>
          <p:cNvPr id="22532" name="Rectangle 3"/>
          <p:cNvSpPr>
            <a:spLocks noGrp="1" noChangeArrowheads="1"/>
          </p:cNvSpPr>
          <p:nvPr>
            <p:ph type="body" idx="1"/>
          </p:nvPr>
        </p:nvSpPr>
        <p:spPr>
          <a:xfrm>
            <a:off x="611188" y="1341438"/>
            <a:ext cx="8229600" cy="4525962"/>
          </a:xfrm>
        </p:spPr>
        <p:txBody>
          <a:bodyPr/>
          <a:lstStyle/>
          <a:p>
            <a:pPr eaLnBrk="1" hangingPunct="1"/>
            <a:r>
              <a:rPr lang="he-IL" altLang="he-IL" u="sng" smtClean="0"/>
              <a:t>מטרת הפעולה:</a:t>
            </a:r>
            <a:r>
              <a:rPr lang="he-IL" altLang="he-IL" smtClean="0"/>
              <a:t> אוורור ויישור הקרקע </a:t>
            </a:r>
          </a:p>
          <a:p>
            <a:pPr eaLnBrk="1" hangingPunct="1">
              <a:buFontTx/>
              <a:buNone/>
            </a:pPr>
            <a:r>
              <a:rPr lang="he-IL" altLang="he-IL" smtClean="0"/>
              <a:t>(כדי שיוכל לזרוע).</a:t>
            </a:r>
            <a:endParaRPr lang="he-IL" altLang="he-IL" u="sng" smtClean="0"/>
          </a:p>
          <a:p>
            <a:pPr eaLnBrk="1" hangingPunct="1"/>
            <a:r>
              <a:rPr lang="he-IL" altLang="he-IL" u="sng" smtClean="0"/>
              <a:t>אב המלאכה:</a:t>
            </a:r>
            <a:r>
              <a:rPr lang="he-IL" altLang="he-IL" smtClean="0"/>
              <a:t> 	חורש, חופר בור או סותם בור בקרקע.</a:t>
            </a:r>
          </a:p>
          <a:p>
            <a:pPr eaLnBrk="1" hangingPunct="1"/>
            <a:endParaRPr lang="he-IL" altLang="he-IL" u="sng"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he-IL" altLang="he-IL" smtClean="0"/>
              <a:t>חורש</a:t>
            </a:r>
            <a:endParaRPr lang="en-US" altLang="he-IL" smtClean="0"/>
          </a:p>
        </p:txBody>
      </p:sp>
      <p:sp>
        <p:nvSpPr>
          <p:cNvPr id="23555" name="Rectangle 3"/>
          <p:cNvSpPr>
            <a:spLocks noGrp="1" noChangeArrowheads="1"/>
          </p:cNvSpPr>
          <p:nvPr>
            <p:ph type="body" idx="1"/>
          </p:nvPr>
        </p:nvSpPr>
        <p:spPr/>
        <p:txBody>
          <a:bodyPr/>
          <a:lstStyle/>
          <a:p>
            <a:pPr eaLnBrk="1" hangingPunct="1"/>
            <a:r>
              <a:rPr lang="he-IL" altLang="he-IL" u="sng" smtClean="0"/>
              <a:t>תולדה:</a:t>
            </a:r>
            <a:r>
              <a:rPr lang="he-IL" altLang="he-IL" smtClean="0"/>
              <a:t> 	ניקוי עלים יבשים מסביב לעץ.</a:t>
            </a:r>
            <a:endParaRPr lang="he-IL" altLang="he-IL" u="sng" smtClean="0"/>
          </a:p>
          <a:p>
            <a:pPr eaLnBrk="1" hangingPunct="1"/>
            <a:r>
              <a:rPr lang="he-IL" altLang="he-IL" u="sng" smtClean="0"/>
              <a:t>שבות:</a:t>
            </a:r>
            <a:r>
              <a:rPr lang="he-IL" altLang="he-IL" smtClean="0"/>
              <a:t> 	אסור לטאטא את הקרקע, אסור לגרור חפץ כבד על הקרקע </a:t>
            </a:r>
            <a:r>
              <a:rPr lang="en-US" altLang="he-IL" smtClean="0"/>
              <a:t>–</a:t>
            </a:r>
            <a:r>
              <a:rPr lang="he-IL" altLang="he-IL" smtClean="0"/>
              <a:t> כי ברור שיעשה חריץ בקרקע.</a:t>
            </a:r>
            <a:endParaRPr lang="he-IL" altLang="he-IL" u="sng" smtClean="0"/>
          </a:p>
          <a:p>
            <a:pPr eaLnBrk="1" hangingPunct="1"/>
            <a:endParaRPr lang="en-US" altLang="he-IL" smtClean="0"/>
          </a:p>
          <a:p>
            <a:pPr eaLnBrk="1" hangingPunct="1"/>
            <a:endParaRPr lang="en-US" altLang="he-IL" smtClean="0"/>
          </a:p>
        </p:txBody>
      </p:sp>
      <p:pic>
        <p:nvPicPr>
          <p:cNvPr id="23556" name="Picture 7" descr="184px-RakesOldAnd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9550"/>
            <a:ext cx="35290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114759375456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933825"/>
            <a:ext cx="1666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he-IL" altLang="he-IL" smtClean="0"/>
              <a:t>חורש</a:t>
            </a:r>
            <a:endParaRPr lang="en-US" altLang="he-IL" smtClean="0"/>
          </a:p>
        </p:txBody>
      </p:sp>
      <p:sp>
        <p:nvSpPr>
          <p:cNvPr id="24579" name="Rectangle 3"/>
          <p:cNvSpPr>
            <a:spLocks noGrp="1" noChangeArrowheads="1"/>
          </p:cNvSpPr>
          <p:nvPr>
            <p:ph type="body" idx="1"/>
          </p:nvPr>
        </p:nvSpPr>
        <p:spPr/>
        <p:txBody>
          <a:bodyPr/>
          <a:lstStyle/>
          <a:p>
            <a:pPr eaLnBrk="1" hangingPunct="1"/>
            <a:r>
              <a:rPr lang="he-IL" altLang="he-IL" u="sng" smtClean="0"/>
              <a:t>מותר:</a:t>
            </a:r>
            <a:r>
              <a:rPr lang="he-IL" altLang="he-IL" smtClean="0"/>
              <a:t> 	ללכת עם עגלת תינוק ע"ג האדמה. </a:t>
            </a:r>
          </a:p>
          <a:p>
            <a:pPr eaLnBrk="1" hangingPunct="1">
              <a:buFontTx/>
              <a:buNone/>
            </a:pPr>
            <a:r>
              <a:rPr lang="he-IL" altLang="he-IL" smtClean="0"/>
              <a:t>(כי הגלגלים מועכים את האדמה,ולא עושים בהם חריץ). </a:t>
            </a:r>
          </a:p>
          <a:p>
            <a:pPr eaLnBrk="1" hangingPunct="1">
              <a:buFontTx/>
              <a:buNone/>
            </a:pPr>
            <a:r>
              <a:rPr lang="he-IL" altLang="he-IL" smtClean="0"/>
              <a:t>ללכת עם נעלי עקב.</a:t>
            </a:r>
          </a:p>
          <a:p>
            <a:pPr eaLnBrk="1" hangingPunct="1"/>
            <a:endParaRPr lang="en-US" altLang="he-IL" smtClean="0"/>
          </a:p>
        </p:txBody>
      </p:sp>
      <p:pic>
        <p:nvPicPr>
          <p:cNvPr id="24580" name="Picture 5" descr="blue-fl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068638"/>
            <a:ext cx="3743325"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scan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213100"/>
            <a:ext cx="540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pPr eaLnBrk="1" hangingPunct="1"/>
            <a:r>
              <a:rPr lang="he-IL" altLang="he-IL" smtClean="0"/>
              <a:t>זריעה </a:t>
            </a:r>
            <a:endParaRPr lang="en-US" altLang="he-IL" smtClean="0"/>
          </a:p>
        </p:txBody>
      </p:sp>
      <p:sp>
        <p:nvSpPr>
          <p:cNvPr id="25604" name="Rectangle 3"/>
          <p:cNvSpPr>
            <a:spLocks noGrp="1" noChangeArrowheads="1"/>
          </p:cNvSpPr>
          <p:nvPr>
            <p:ph type="body" idx="1"/>
          </p:nvPr>
        </p:nvSpPr>
        <p:spPr/>
        <p:txBody>
          <a:bodyPr/>
          <a:lstStyle/>
          <a:p>
            <a:pPr eaLnBrk="1" hangingPunct="1"/>
            <a:r>
              <a:rPr lang="he-IL" altLang="he-IL" b="1" u="sng" smtClean="0"/>
              <a:t>מטרת הפעולה:</a:t>
            </a:r>
            <a:r>
              <a:rPr lang="he-IL" altLang="he-IL" b="1" smtClean="0"/>
              <a:t> לגרום לצמח לגדול ע"י טיפול בצמח עצמו.</a:t>
            </a:r>
            <a:endParaRPr lang="he-IL" altLang="he-IL" b="1" u="sng" smtClean="0"/>
          </a:p>
          <a:p>
            <a:pPr eaLnBrk="1" hangingPunct="1"/>
            <a:r>
              <a:rPr lang="he-IL" altLang="he-IL" b="1" u="sng" smtClean="0"/>
              <a:t>אב המלאכה:</a:t>
            </a:r>
            <a:r>
              <a:rPr lang="he-IL" altLang="he-IL" b="1" smtClean="0"/>
              <a:t> 	זריעה, נטיעת עץ, זמירת ענפים כדי שהעץ יגדל טוב יותר.</a:t>
            </a:r>
          </a:p>
          <a:p>
            <a:pPr eaLnBrk="1" hangingPunct="1"/>
            <a:endParaRPr lang="he-IL" altLang="he-IL" b="1" u="sng"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e-IL" altLang="he-IL" smtClean="0"/>
              <a:t>זריעה</a:t>
            </a:r>
            <a:endParaRPr lang="en-US" altLang="he-IL" smtClean="0"/>
          </a:p>
        </p:txBody>
      </p:sp>
      <p:sp>
        <p:nvSpPr>
          <p:cNvPr id="26627" name="Rectangle 3"/>
          <p:cNvSpPr>
            <a:spLocks noGrp="1" noChangeArrowheads="1"/>
          </p:cNvSpPr>
          <p:nvPr>
            <p:ph type="body" idx="1"/>
          </p:nvPr>
        </p:nvSpPr>
        <p:spPr/>
        <p:txBody>
          <a:bodyPr/>
          <a:lstStyle/>
          <a:p>
            <a:pPr eaLnBrk="1" hangingPunct="1"/>
            <a:r>
              <a:rPr lang="he-IL" altLang="he-IL" u="sng" smtClean="0"/>
              <a:t>תולדה:</a:t>
            </a:r>
            <a:r>
              <a:rPr lang="he-IL" altLang="he-IL" smtClean="0"/>
              <a:t> 	השקיית צמחים, זריקת זרעים ע"ג קרקע רטובה.</a:t>
            </a:r>
            <a:endParaRPr lang="he-IL" altLang="he-IL" u="sng" smtClean="0"/>
          </a:p>
          <a:p>
            <a:pPr eaLnBrk="1" hangingPunct="1"/>
            <a:r>
              <a:rPr lang="he-IL" altLang="he-IL" u="sng" smtClean="0"/>
              <a:t>שבות:</a:t>
            </a:r>
            <a:r>
              <a:rPr lang="he-IL" altLang="he-IL" smtClean="0"/>
              <a:t> 	זורק זרעים ע"ג קרקע יבשה. (כי חוששים שמא האדמה תירטב אח"כ, והזרע יגדל.)</a:t>
            </a:r>
          </a:p>
          <a:p>
            <a:pPr eaLnBrk="1" hangingPunct="1"/>
            <a:endParaRPr lang="he-IL" altLang="he-IL" u="sng" smtClean="0"/>
          </a:p>
          <a:p>
            <a:pPr eaLnBrk="1" hangingPunct="1"/>
            <a:endParaRPr lang="en-US" altLang="he-IL" smtClean="0"/>
          </a:p>
        </p:txBody>
      </p:sp>
      <p:pic>
        <p:nvPicPr>
          <p:cNvPr id="26628" name="Picture 7" descr="2-7781()-%D7%94%D7%A9%D7%A7%D7%99%D7%99%D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860800"/>
            <a:ext cx="396081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e-IL" altLang="he-IL" smtClean="0"/>
              <a:t>זריעה</a:t>
            </a:r>
            <a:endParaRPr lang="en-US" altLang="he-IL" smtClean="0"/>
          </a:p>
        </p:txBody>
      </p:sp>
      <p:pic>
        <p:nvPicPr>
          <p:cNvPr id="27651" name="Picture 5" descr="marac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84538"/>
            <a:ext cx="39608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3"/>
          <p:cNvSpPr>
            <a:spLocks noGrp="1" noChangeArrowheads="1"/>
          </p:cNvSpPr>
          <p:nvPr>
            <p:ph type="body" idx="1"/>
          </p:nvPr>
        </p:nvSpPr>
        <p:spPr/>
        <p:txBody>
          <a:bodyPr/>
          <a:lstStyle/>
          <a:p>
            <a:pPr eaLnBrk="1" hangingPunct="1"/>
            <a:r>
              <a:rPr lang="he-IL" altLang="he-IL" u="sng" smtClean="0"/>
              <a:t>מותר:</a:t>
            </a:r>
            <a:r>
              <a:rPr lang="he-IL" altLang="he-IL" smtClean="0"/>
              <a:t> 	לסגור ממטרה שהייתה פתוחה מערב שבת. מותר להשקות בעזרת מחשב השקיה שפותח את המים לבד בשבת, והאנשים יודעים שהמחשב פתח את המים.</a:t>
            </a:r>
          </a:p>
          <a:p>
            <a:pPr eaLnBrk="1" hangingPunct="1"/>
            <a:endParaRPr lang="en-US" altLang="he-IL"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e-IL" altLang="he-IL" smtClean="0"/>
              <a:t>קצירה</a:t>
            </a:r>
            <a:endParaRPr lang="en-US" altLang="he-IL" smtClean="0"/>
          </a:p>
        </p:txBody>
      </p:sp>
      <p:sp>
        <p:nvSpPr>
          <p:cNvPr id="28675"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ניתוק צמח ממקום גידולו.</a:t>
            </a:r>
            <a:endParaRPr lang="he-IL" altLang="he-IL" u="sng" smtClean="0"/>
          </a:p>
          <a:p>
            <a:pPr eaLnBrk="1" hangingPunct="1"/>
            <a:r>
              <a:rPr lang="he-IL" altLang="he-IL" u="sng" smtClean="0"/>
              <a:t>אב המלאכה:</a:t>
            </a:r>
            <a:r>
              <a:rPr lang="he-IL" altLang="he-IL" smtClean="0"/>
              <a:t> 	קצירה בעזרת כלי חיתוך, זמירת (חיתוך בעזרת מזמרה) ענפים בכרם. בציר ענבים.</a:t>
            </a:r>
            <a:endParaRPr lang="he-IL" altLang="he-IL" u="sng" smtClean="0"/>
          </a:p>
        </p:txBody>
      </p:sp>
      <p:pic>
        <p:nvPicPr>
          <p:cNvPr id="28676" name="Picture 5"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284538"/>
            <a:ext cx="424815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he-IL" altLang="he-IL" smtClean="0"/>
              <a:t>קצירה</a:t>
            </a:r>
            <a:endParaRPr lang="en-US" altLang="he-IL" smtClean="0"/>
          </a:p>
        </p:txBody>
      </p:sp>
      <p:sp>
        <p:nvSpPr>
          <p:cNvPr id="29699" name="Rectangle 3"/>
          <p:cNvSpPr>
            <a:spLocks noGrp="1" noChangeArrowheads="1"/>
          </p:cNvSpPr>
          <p:nvPr>
            <p:ph type="body" idx="1"/>
          </p:nvPr>
        </p:nvSpPr>
        <p:spPr/>
        <p:txBody>
          <a:bodyPr/>
          <a:lstStyle/>
          <a:p>
            <a:pPr eaLnBrk="1" hangingPunct="1"/>
            <a:r>
              <a:rPr lang="he-IL" altLang="he-IL" u="sng" smtClean="0"/>
              <a:t>תולדה:</a:t>
            </a:r>
            <a:r>
              <a:rPr lang="he-IL" altLang="he-IL" smtClean="0"/>
              <a:t> 	התולש צמח בעזרת הפה.  </a:t>
            </a:r>
            <a:endParaRPr lang="he-IL" altLang="he-IL" u="sng" smtClean="0"/>
          </a:p>
          <a:p>
            <a:pPr eaLnBrk="1" hangingPunct="1"/>
            <a:r>
              <a:rPr lang="he-IL" altLang="he-IL" u="sng" smtClean="0"/>
              <a:t>שבות:</a:t>
            </a:r>
            <a:r>
              <a:rPr lang="he-IL" altLang="he-IL" smtClean="0"/>
              <a:t> 	אסור לטפס על עץ בשבת (שמא יתלוש עלים או ענפים).</a:t>
            </a:r>
            <a:endParaRPr lang="en-US" altLang="he-IL" smtClean="0"/>
          </a:p>
          <a:p>
            <a:pPr eaLnBrk="1" hangingPunct="1">
              <a:buFontTx/>
              <a:buNone/>
            </a:pPr>
            <a:endParaRPr lang="en-US" altLang="he-IL" smtClean="0"/>
          </a:p>
        </p:txBody>
      </p:sp>
      <p:pic>
        <p:nvPicPr>
          <p:cNvPr id="29700" name="Picture 5" descr="Amazonia_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738" y="3068638"/>
            <a:ext cx="2843212"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e-IL" altLang="he-IL" smtClean="0"/>
              <a:t>זריה וברירה</a:t>
            </a:r>
            <a:endParaRPr lang="en-US" altLang="he-IL" smtClean="0"/>
          </a:p>
        </p:txBody>
      </p:sp>
      <p:sp>
        <p:nvSpPr>
          <p:cNvPr id="30723"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הרחקת פסולת מהאוכל.</a:t>
            </a:r>
            <a:endParaRPr lang="he-IL" altLang="he-IL" u="sng" smtClean="0"/>
          </a:p>
          <a:p>
            <a:pPr eaLnBrk="1" hangingPunct="1"/>
            <a:r>
              <a:rPr lang="he-IL" altLang="he-IL" u="sng" smtClean="0"/>
              <a:t>אב מלאכה:</a:t>
            </a:r>
            <a:r>
              <a:rPr lang="he-IL" altLang="he-IL" smtClean="0"/>
              <a:t> 	המוציא פרי רקוב מתוך צלחת פרות טובים.</a:t>
            </a:r>
          </a:p>
          <a:p>
            <a:pPr eaLnBrk="1" hangingPunct="1"/>
            <a:endParaRPr lang="he-IL" altLang="he-IL" u="sng" smtClean="0"/>
          </a:p>
        </p:txBody>
      </p:sp>
      <p:pic>
        <p:nvPicPr>
          <p:cNvPr id="30724" name="Picture 5" descr="0000000798_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357563"/>
            <a:ext cx="28590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he-IL" altLang="he-IL" sz="4000" smtClean="0"/>
              <a:t>דוגמא לעבודה:</a:t>
            </a:r>
            <a:br>
              <a:rPr lang="he-IL" altLang="he-IL" sz="4000" smtClean="0"/>
            </a:br>
            <a:endParaRPr lang="en-US" altLang="he-IL" sz="4000" smtClean="0"/>
          </a:p>
        </p:txBody>
      </p:sp>
      <p:sp>
        <p:nvSpPr>
          <p:cNvPr id="4099" name="Rectangle 3"/>
          <p:cNvSpPr>
            <a:spLocks noGrp="1" noChangeArrowheads="1"/>
          </p:cNvSpPr>
          <p:nvPr>
            <p:ph type="body" idx="1"/>
          </p:nvPr>
        </p:nvSpPr>
        <p:spPr/>
        <p:txBody>
          <a:bodyPr/>
          <a:lstStyle/>
          <a:p>
            <a:pPr eaLnBrk="1" hangingPunct="1">
              <a:buFontTx/>
              <a:buNone/>
            </a:pPr>
            <a:r>
              <a:rPr lang="he-IL" altLang="he-IL" smtClean="0"/>
              <a:t>אני סוחבת שולחנות כבדים כדי לערוך שולחן</a:t>
            </a:r>
          </a:p>
          <a:p>
            <a:pPr eaLnBrk="1" hangingPunct="1">
              <a:buFontTx/>
              <a:buNone/>
            </a:pPr>
            <a:r>
              <a:rPr lang="he-IL" altLang="he-IL" smtClean="0"/>
              <a:t>אין בכך עשיית מלאכה!!!</a:t>
            </a:r>
            <a:endParaRPr lang="en-US" altLang="he-IL" smtClean="0"/>
          </a:p>
          <a:p>
            <a:pPr eaLnBrk="1" hangingPunct="1"/>
            <a:endParaRPr lang="en-US" altLang="he-IL" smtClean="0"/>
          </a:p>
        </p:txBody>
      </p:sp>
      <p:pic>
        <p:nvPicPr>
          <p:cNvPr id="4100" name="Picture 5" descr="ih0140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81300"/>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cleaningcloset_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4149725"/>
            <a:ext cx="2174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he-IL" altLang="he-IL" smtClean="0"/>
              <a:t>זריה וברירה</a:t>
            </a:r>
            <a:endParaRPr lang="en-US" altLang="he-IL" smtClean="0"/>
          </a:p>
        </p:txBody>
      </p:sp>
      <p:sp>
        <p:nvSpPr>
          <p:cNvPr id="31748" name="Rectangle 3"/>
          <p:cNvSpPr>
            <a:spLocks noGrp="1" noChangeArrowheads="1"/>
          </p:cNvSpPr>
          <p:nvPr>
            <p:ph type="body" idx="1"/>
          </p:nvPr>
        </p:nvSpPr>
        <p:spPr>
          <a:xfrm>
            <a:off x="250825" y="1412875"/>
            <a:ext cx="8229600" cy="3949700"/>
          </a:xfrm>
        </p:spPr>
        <p:txBody>
          <a:bodyPr/>
          <a:lstStyle/>
          <a:p>
            <a:pPr eaLnBrk="1" hangingPunct="1"/>
            <a:r>
              <a:rPr lang="he-IL" altLang="he-IL" u="sng" smtClean="0"/>
              <a:t>תולדה:</a:t>
            </a:r>
            <a:r>
              <a:rPr lang="he-IL" altLang="he-IL" smtClean="0"/>
              <a:t>  	המוציא מארון הבגדים את הבגד שלא רוצה ללבוש אותו, כדי שישאר בארון רק בגדים שכן רוצה ללבוש.</a:t>
            </a:r>
            <a:endParaRPr lang="he-IL" altLang="he-IL" u="sng"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e-IL" altLang="he-IL" smtClean="0"/>
              <a:t>זריה ובורר</a:t>
            </a:r>
            <a:endParaRPr lang="en-US" altLang="he-IL" smtClean="0"/>
          </a:p>
        </p:txBody>
      </p:sp>
      <p:sp>
        <p:nvSpPr>
          <p:cNvPr id="32771" name="Rectangle 3"/>
          <p:cNvSpPr>
            <a:spLocks noGrp="1" noChangeArrowheads="1"/>
          </p:cNvSpPr>
          <p:nvPr>
            <p:ph type="body" idx="1"/>
          </p:nvPr>
        </p:nvSpPr>
        <p:spPr/>
        <p:txBody>
          <a:bodyPr/>
          <a:lstStyle/>
          <a:p>
            <a:pPr eaLnBrk="1" hangingPunct="1"/>
            <a:r>
              <a:rPr lang="he-IL" altLang="he-IL" u="sng" smtClean="0"/>
              <a:t>מותר:</a:t>
            </a:r>
            <a:r>
              <a:rPr lang="he-IL" altLang="he-IL" smtClean="0"/>
              <a:t>  	לקלוף תפוחים וכדומה, שאפשר ומקובל לאכול את קליפתם.</a:t>
            </a:r>
            <a:endParaRPr lang="en-US" altLang="he-IL" smtClean="0"/>
          </a:p>
          <a:p>
            <a:pPr eaLnBrk="1" hangingPunct="1"/>
            <a:endParaRPr lang="en-US" altLang="he-IL" smtClean="0"/>
          </a:p>
        </p:txBody>
      </p:sp>
      <p:pic>
        <p:nvPicPr>
          <p:cNvPr id="32772" name="Picture 5" descr="apple-machin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7082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he-IL" altLang="he-IL" smtClean="0"/>
              <a:t>טחינה</a:t>
            </a:r>
            <a:endParaRPr lang="en-US" altLang="he-IL" smtClean="0"/>
          </a:p>
        </p:txBody>
      </p:sp>
      <p:sp>
        <p:nvSpPr>
          <p:cNvPr id="33795"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חלוקת גידולי קרקע, או קרקע לחלקים קטנים.</a:t>
            </a:r>
            <a:endParaRPr lang="he-IL" altLang="he-IL" u="sng" smtClean="0"/>
          </a:p>
          <a:p>
            <a:pPr eaLnBrk="1" hangingPunct="1"/>
            <a:r>
              <a:rPr lang="he-IL" altLang="he-IL" u="sng" smtClean="0"/>
              <a:t>אב מלאכה:</a:t>
            </a:r>
            <a:r>
              <a:rPr lang="he-IL" altLang="he-IL" smtClean="0"/>
              <a:t> 	טחינת אוכל. (קמח וכד').</a:t>
            </a:r>
          </a:p>
          <a:p>
            <a:pPr eaLnBrk="1" hangingPunct="1"/>
            <a:endParaRPr lang="he-IL" altLang="he-IL" smtClean="0"/>
          </a:p>
          <a:p>
            <a:pPr eaLnBrk="1" hangingPunct="1"/>
            <a:endParaRPr lang="he-IL" altLang="he-IL" u="sng" smtClean="0"/>
          </a:p>
        </p:txBody>
      </p:sp>
      <p:pic>
        <p:nvPicPr>
          <p:cNvPr id="33796" name="Picture 7" descr="Doge_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2051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he-IL" smtClean="0"/>
          </a:p>
        </p:txBody>
      </p:sp>
      <p:sp>
        <p:nvSpPr>
          <p:cNvPr id="34819" name="Rectangle 3"/>
          <p:cNvSpPr>
            <a:spLocks noGrp="1" noChangeArrowheads="1"/>
          </p:cNvSpPr>
          <p:nvPr>
            <p:ph type="body" idx="1"/>
          </p:nvPr>
        </p:nvSpPr>
        <p:spPr>
          <a:xfrm>
            <a:off x="457200" y="333375"/>
            <a:ext cx="8229600" cy="5792788"/>
          </a:xfrm>
        </p:spPr>
        <p:txBody>
          <a:bodyPr/>
          <a:lstStyle/>
          <a:p>
            <a:pPr eaLnBrk="1" hangingPunct="1"/>
            <a:endParaRPr lang="en-US" altLang="he-IL" smtClean="0"/>
          </a:p>
        </p:txBody>
      </p:sp>
      <p:pic>
        <p:nvPicPr>
          <p:cNvPr id="34820" name="Picture 5" descr="2447778601_363206d0ee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9324975"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he-IL" altLang="he-IL" smtClean="0"/>
              <a:t>טחינה</a:t>
            </a:r>
            <a:endParaRPr lang="en-US" altLang="he-IL" smtClean="0"/>
          </a:p>
        </p:txBody>
      </p:sp>
      <p:sp>
        <p:nvSpPr>
          <p:cNvPr id="35843" name="Rectangle 3"/>
          <p:cNvSpPr>
            <a:spLocks noGrp="1" noChangeArrowheads="1"/>
          </p:cNvSpPr>
          <p:nvPr>
            <p:ph type="body" idx="1"/>
          </p:nvPr>
        </p:nvSpPr>
        <p:spPr/>
        <p:txBody>
          <a:bodyPr/>
          <a:lstStyle/>
          <a:p>
            <a:pPr eaLnBrk="1" hangingPunct="1"/>
            <a:r>
              <a:rPr lang="he-IL" altLang="he-IL" u="sng" smtClean="0"/>
              <a:t>תולדה:</a:t>
            </a:r>
            <a:r>
              <a:rPr lang="he-IL" altLang="he-IL" smtClean="0"/>
              <a:t> 	חיתוך ירק לחתיכות קטנות מאוד, ניסור עץ כדי להשתמש באבקה שנוצרת מהחיתוך.</a:t>
            </a:r>
            <a:endParaRPr lang="he-IL" altLang="he-IL" u="sng" smtClean="0"/>
          </a:p>
          <a:p>
            <a:pPr eaLnBrk="1" hangingPunct="1"/>
            <a:r>
              <a:rPr lang="he-IL" altLang="he-IL" u="sng" smtClean="0"/>
              <a:t>שבות:</a:t>
            </a:r>
            <a:r>
              <a:rPr lang="he-IL" altLang="he-IL" smtClean="0"/>
              <a:t> 	בליעת תרופות, כאשר הכאב לא בכל גופו, וכן יכול לסבול אותו.</a:t>
            </a:r>
          </a:p>
          <a:p>
            <a:pPr eaLnBrk="1" hangingPunct="1"/>
            <a:endParaRPr lang="he-IL" altLang="he-IL" u="sng" smtClean="0"/>
          </a:p>
          <a:p>
            <a:pPr eaLnBrk="1" hangingPunct="1"/>
            <a:endParaRPr lang="en-US" altLang="he-IL" smtClean="0"/>
          </a:p>
        </p:txBody>
      </p:sp>
      <p:pic>
        <p:nvPicPr>
          <p:cNvPr id="35844" name="Picture 5" descr="NFC-990459620952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005263"/>
            <a:ext cx="3492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e-IL" altLang="he-IL" smtClean="0"/>
              <a:t>טחינה</a:t>
            </a:r>
            <a:endParaRPr lang="en-US" altLang="he-IL" smtClean="0"/>
          </a:p>
        </p:txBody>
      </p:sp>
      <p:sp>
        <p:nvSpPr>
          <p:cNvPr id="36867" name="Rectangle 3"/>
          <p:cNvSpPr>
            <a:spLocks noGrp="1" noChangeArrowheads="1"/>
          </p:cNvSpPr>
          <p:nvPr>
            <p:ph type="body" idx="1"/>
          </p:nvPr>
        </p:nvSpPr>
        <p:spPr/>
        <p:txBody>
          <a:bodyPr/>
          <a:lstStyle/>
          <a:p>
            <a:pPr eaLnBrk="1" hangingPunct="1"/>
            <a:r>
              <a:rPr lang="he-IL" altLang="he-IL" u="sng" smtClean="0"/>
              <a:t>מותר:</a:t>
            </a:r>
            <a:r>
              <a:rPr lang="he-IL" altLang="he-IL" smtClean="0"/>
              <a:t> 	לטחון אוכל שאינו מהצומח, שאפשר לאכול אותו בלי לטחון אותו, בתנאי שלא טוחן בכלי המיועד לטחינה.</a:t>
            </a:r>
          </a:p>
          <a:p>
            <a:pPr eaLnBrk="1" hangingPunct="1"/>
            <a:endParaRPr lang="en-US" altLang="he-IL" smtClean="0"/>
          </a:p>
          <a:p>
            <a:pPr eaLnBrk="1" hangingPunct="1"/>
            <a:endParaRPr lang="en-US" altLang="he-IL" smtClean="0"/>
          </a:p>
        </p:txBody>
      </p:sp>
      <p:pic>
        <p:nvPicPr>
          <p:cNvPr id="36868" name="Picture 5" descr="img_8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141663"/>
            <a:ext cx="46085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he-IL" altLang="he-IL" smtClean="0"/>
              <a:t>האופה-המבשל</a:t>
            </a:r>
            <a:endParaRPr lang="en-US" altLang="he-IL" smtClean="0"/>
          </a:p>
        </p:txBody>
      </p:sp>
      <p:sp>
        <p:nvSpPr>
          <p:cNvPr id="37891"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הכנת אוכל בעזרת חום.</a:t>
            </a:r>
            <a:endParaRPr lang="he-IL" altLang="he-IL" u="sng" smtClean="0"/>
          </a:p>
          <a:p>
            <a:pPr eaLnBrk="1" hangingPunct="1"/>
            <a:r>
              <a:rPr lang="he-IL" altLang="he-IL" u="sng" smtClean="0"/>
              <a:t>אב מלאכה:</a:t>
            </a:r>
            <a:r>
              <a:rPr lang="he-IL" altLang="he-IL" smtClean="0"/>
              <a:t>  	האופה, המבשל, הצולה והמטגן אוכל.</a:t>
            </a:r>
          </a:p>
          <a:p>
            <a:pPr eaLnBrk="1" hangingPunct="1"/>
            <a:endParaRPr lang="he-IL" altLang="he-IL" u="sng" smtClean="0"/>
          </a:p>
        </p:txBody>
      </p:sp>
      <p:pic>
        <p:nvPicPr>
          <p:cNvPr id="37892" name="Picture 5" descr="2145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9241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he-IL" altLang="he-IL" smtClean="0"/>
              <a:t>האופה-המבשל</a:t>
            </a:r>
            <a:endParaRPr lang="en-US" altLang="he-IL" smtClean="0"/>
          </a:p>
        </p:txBody>
      </p:sp>
      <p:sp>
        <p:nvSpPr>
          <p:cNvPr id="38915" name="Rectangle 3"/>
          <p:cNvSpPr>
            <a:spLocks noGrp="1" noChangeArrowheads="1"/>
          </p:cNvSpPr>
          <p:nvPr>
            <p:ph type="body" idx="1"/>
          </p:nvPr>
        </p:nvSpPr>
        <p:spPr/>
        <p:txBody>
          <a:bodyPr/>
          <a:lstStyle/>
          <a:p>
            <a:pPr eaLnBrk="1" hangingPunct="1"/>
            <a:r>
              <a:rPr lang="he-IL" altLang="he-IL" u="sng" smtClean="0"/>
              <a:t>תולדה:</a:t>
            </a:r>
            <a:r>
              <a:rPr lang="he-IL" altLang="he-IL" smtClean="0"/>
              <a:t> 	הממיס ברזל בעזרת חום גבוה.</a:t>
            </a:r>
            <a:endParaRPr lang="he-IL" altLang="he-IL" u="sng" smtClean="0"/>
          </a:p>
          <a:p>
            <a:pPr eaLnBrk="1" hangingPunct="1">
              <a:buFontTx/>
              <a:buNone/>
            </a:pPr>
            <a:endParaRPr lang="he-IL" altLang="he-IL" smtClean="0"/>
          </a:p>
          <a:p>
            <a:pPr eaLnBrk="1" hangingPunct="1"/>
            <a:endParaRPr lang="he-IL" altLang="he-IL" u="sng" smtClean="0"/>
          </a:p>
          <a:p>
            <a:pPr eaLnBrk="1" hangingPunct="1"/>
            <a:endParaRPr lang="en-US" altLang="he-IL" smtClean="0"/>
          </a:p>
        </p:txBody>
      </p:sp>
      <p:pic>
        <p:nvPicPr>
          <p:cNvPr id="38916" name="Picture 5" descr="YE0291046_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924175"/>
            <a:ext cx="4894263"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he-IL" altLang="he-IL" smtClean="0"/>
              <a:t>האופה-המבשל</a:t>
            </a:r>
            <a:endParaRPr lang="en-US" altLang="he-IL" smtClean="0"/>
          </a:p>
        </p:txBody>
      </p:sp>
      <p:sp>
        <p:nvSpPr>
          <p:cNvPr id="39939" name="Rectangle 3"/>
          <p:cNvSpPr>
            <a:spLocks noGrp="1" noChangeArrowheads="1"/>
          </p:cNvSpPr>
          <p:nvPr>
            <p:ph type="body" idx="1"/>
          </p:nvPr>
        </p:nvSpPr>
        <p:spPr/>
        <p:txBody>
          <a:bodyPr/>
          <a:lstStyle/>
          <a:p>
            <a:pPr eaLnBrk="1" hangingPunct="1"/>
            <a:r>
              <a:rPr lang="he-IL" altLang="he-IL" u="sng" smtClean="0"/>
              <a:t>מותר:</a:t>
            </a:r>
            <a:r>
              <a:rPr lang="he-IL" altLang="he-IL" smtClean="0"/>
              <a:t> 	אין בישול אחר בישול ביבש שמבושל לגמרי. (מותר לחמם אוכל יבש על הפלטה)</a:t>
            </a:r>
          </a:p>
          <a:p>
            <a:pPr eaLnBrk="1" hangingPunct="1"/>
            <a:r>
              <a:rPr lang="he-IL" altLang="he-IL" smtClean="0"/>
              <a:t>         	 מותר לבשל בחום השמש </a:t>
            </a:r>
            <a:r>
              <a:rPr lang="en-US" altLang="he-IL" smtClean="0"/>
              <a:t>–</a:t>
            </a:r>
            <a:r>
              <a:rPr lang="he-IL" altLang="he-IL" smtClean="0"/>
              <a:t> ישירות.</a:t>
            </a:r>
          </a:p>
          <a:p>
            <a:pPr eaLnBrk="1" hangingPunct="1"/>
            <a:r>
              <a:rPr lang="he-IL" altLang="he-IL" smtClean="0"/>
              <a:t>(דוד שמש)</a:t>
            </a:r>
            <a:endParaRPr lang="en-US" altLang="he-IL" smtClean="0"/>
          </a:p>
          <a:p>
            <a:pPr eaLnBrk="1" hangingPunct="1"/>
            <a:endParaRPr lang="en-US" altLang="he-IL" smtClean="0"/>
          </a:p>
        </p:txBody>
      </p:sp>
      <p:pic>
        <p:nvPicPr>
          <p:cNvPr id="39940" name="Picture 7" descr="7272900000617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3284538"/>
            <a:ext cx="1500187"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he-IL" altLang="he-IL" sz="4000" smtClean="0"/>
              <a:t>הכנת בגדים.</a:t>
            </a:r>
            <a:br>
              <a:rPr lang="he-IL" altLang="he-IL" sz="4000" smtClean="0"/>
            </a:br>
            <a:r>
              <a:rPr lang="he-IL" altLang="he-IL" sz="4000" smtClean="0"/>
              <a:t>גזיזה.</a:t>
            </a:r>
            <a:endParaRPr lang="en-US" altLang="he-IL" sz="4000" smtClean="0"/>
          </a:p>
        </p:txBody>
      </p:sp>
      <p:sp>
        <p:nvSpPr>
          <p:cNvPr id="40963"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ניתוק דבר שרגילים לקצר או לנתק אותו, מגוף אדם או חיה.</a:t>
            </a:r>
            <a:endParaRPr lang="he-IL" altLang="he-IL" u="sng" smtClean="0"/>
          </a:p>
          <a:p>
            <a:pPr eaLnBrk="1" hangingPunct="1"/>
            <a:r>
              <a:rPr lang="he-IL" altLang="he-IL" u="sng" smtClean="0"/>
              <a:t>אב המלאכה:</a:t>
            </a:r>
            <a:r>
              <a:rPr lang="he-IL" altLang="he-IL" smtClean="0"/>
              <a:t>  	גזיזת צמר מבהמה או מפרוות בהמה בעזרת כלי.</a:t>
            </a:r>
          </a:p>
          <a:p>
            <a:pPr eaLnBrk="1" hangingPunct="1"/>
            <a:endParaRPr lang="he-IL" altLang="he-IL" u="sng" smtClean="0"/>
          </a:p>
          <a:p>
            <a:pPr eaLnBrk="1" hangingPunct="1"/>
            <a:endParaRPr lang="he-IL" altLang="he-IL" u="sng" smtClean="0"/>
          </a:p>
        </p:txBody>
      </p:sp>
      <p:pic>
        <p:nvPicPr>
          <p:cNvPr id="40964" name="Picture 5" descr="dorpy-g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95650"/>
            <a:ext cx="4495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he-IL" altLang="he-IL" smtClean="0"/>
              <a:t>דוגמא למלאכה:</a:t>
            </a:r>
            <a:endParaRPr lang="en-US" altLang="he-IL" smtClean="0"/>
          </a:p>
        </p:txBody>
      </p:sp>
      <p:sp>
        <p:nvSpPr>
          <p:cNvPr id="5123" name="Rectangle 3"/>
          <p:cNvSpPr>
            <a:spLocks noGrp="1" noChangeArrowheads="1"/>
          </p:cNvSpPr>
          <p:nvPr>
            <p:ph type="body" idx="1"/>
          </p:nvPr>
        </p:nvSpPr>
        <p:spPr/>
        <p:txBody>
          <a:bodyPr/>
          <a:lstStyle/>
          <a:p>
            <a:pPr eaLnBrk="1" hangingPunct="1"/>
            <a:r>
              <a:rPr lang="he-IL" altLang="he-IL" smtClean="0"/>
              <a:t>ללחוץ על כפתור חשמל ולהדליק נורה</a:t>
            </a:r>
          </a:p>
          <a:p>
            <a:pPr eaLnBrk="1" hangingPunct="1"/>
            <a:endParaRPr lang="en-US" altLang="he-IL" smtClean="0"/>
          </a:p>
        </p:txBody>
      </p:sp>
      <p:pic>
        <p:nvPicPr>
          <p:cNvPr id="5124" name="Picture 5" descr="4209768-618x800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492375"/>
            <a:ext cx="45370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descr="2-%20%D7%9E%D7%91%D7%A8%D7%A9%D7%AA-%D7%A9%D7%99%D7%A2%D7%A8-%D7%A2%D7%92%D7%95%D7%9C%D7%94-%D7%92%D7%93%D7%95%D7%9C%D7%94-%D7%9C%D7%A4%D7%9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3725"/>
            <a:ext cx="82708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p:txBody>
          <a:bodyPr/>
          <a:lstStyle/>
          <a:p>
            <a:pPr eaLnBrk="1" hangingPunct="1"/>
            <a:r>
              <a:rPr lang="he-IL" altLang="he-IL" smtClean="0"/>
              <a:t>גזיזה</a:t>
            </a:r>
            <a:endParaRPr lang="en-US" altLang="he-IL" smtClean="0"/>
          </a:p>
        </p:txBody>
      </p:sp>
      <p:sp>
        <p:nvSpPr>
          <p:cNvPr id="41988" name="Rectangle 3"/>
          <p:cNvSpPr>
            <a:spLocks noGrp="1" noChangeArrowheads="1"/>
          </p:cNvSpPr>
          <p:nvPr>
            <p:ph type="body" idx="1"/>
          </p:nvPr>
        </p:nvSpPr>
        <p:spPr/>
        <p:txBody>
          <a:bodyPr/>
          <a:lstStyle/>
          <a:p>
            <a:pPr eaLnBrk="1" hangingPunct="1"/>
            <a:r>
              <a:rPr lang="he-IL" altLang="he-IL" u="sng" smtClean="0"/>
              <a:t>תולדה:</a:t>
            </a:r>
            <a:r>
              <a:rPr lang="he-IL" altLang="he-IL" smtClean="0"/>
              <a:t>  	התולש נוצות מתרנגולת.  החותך שתי שערות מגופו בעזרת מכשיר.</a:t>
            </a:r>
            <a:endParaRPr lang="he-IL" altLang="he-IL" u="sng" smtClean="0"/>
          </a:p>
          <a:p>
            <a:pPr eaLnBrk="1" hangingPunct="1"/>
            <a:r>
              <a:rPr lang="he-IL" altLang="he-IL" u="sng" smtClean="0"/>
              <a:t>שבות:</a:t>
            </a:r>
            <a:r>
              <a:rPr lang="he-IL" altLang="he-IL" smtClean="0"/>
              <a:t>  	המסתרקת במסרק שיודעת שינשרו שערות.</a:t>
            </a:r>
            <a:endParaRPr lang="en-US" altLang="he-IL" smtClean="0"/>
          </a:p>
        </p:txBody>
      </p:sp>
      <p:pic>
        <p:nvPicPr>
          <p:cNvPr id="41989" name="Picture 5" descr="hai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3789363"/>
            <a:ext cx="19050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he-IL" altLang="he-IL" smtClean="0"/>
              <a:t>גוזז</a:t>
            </a:r>
            <a:endParaRPr lang="en-US" altLang="he-IL" smtClean="0"/>
          </a:p>
        </p:txBody>
      </p:sp>
      <p:sp>
        <p:nvSpPr>
          <p:cNvPr id="43011" name="Rectangle 3"/>
          <p:cNvSpPr>
            <a:spLocks noGrp="1" noChangeArrowheads="1"/>
          </p:cNvSpPr>
          <p:nvPr>
            <p:ph type="body" idx="1"/>
          </p:nvPr>
        </p:nvSpPr>
        <p:spPr/>
        <p:txBody>
          <a:bodyPr/>
          <a:lstStyle/>
          <a:p>
            <a:pPr eaLnBrk="1" hangingPunct="1"/>
            <a:r>
              <a:rPr lang="he-IL" altLang="he-IL" u="sng" smtClean="0"/>
              <a:t>מותר:</a:t>
            </a:r>
            <a:r>
              <a:rPr lang="he-IL" altLang="he-IL" smtClean="0"/>
              <a:t> 	 לפתוח קשרים בשער בזהירות בידיים. להסתרק במסרק רך (של תינוקות) שלא תולש שער.</a:t>
            </a:r>
            <a:endParaRPr lang="en-US" altLang="he-IL" smtClean="0"/>
          </a:p>
          <a:p>
            <a:pPr eaLnBrk="1" hangingPunct="1"/>
            <a:endParaRPr lang="en-US" altLang="he-IL" smtClean="0"/>
          </a:p>
        </p:txBody>
      </p:sp>
      <p:pic>
        <p:nvPicPr>
          <p:cNvPr id="43012" name="Picture 5" descr="BIG-%D7%98%D7%99%D7%A4%D7%95%D7%9C-%D7%95%D7%98%D7%99%D7%A4%D7%95%D7%97-%D7%A4%D7%99%D7%98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213100"/>
            <a:ext cx="46799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he-IL" altLang="he-IL" smtClean="0"/>
              <a:t>ליבון</a:t>
            </a:r>
            <a:endParaRPr lang="en-US" altLang="he-IL" smtClean="0"/>
          </a:p>
        </p:txBody>
      </p:sp>
      <p:sp>
        <p:nvSpPr>
          <p:cNvPr id="44035"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ליבון </a:t>
            </a:r>
            <a:r>
              <a:rPr lang="en-US" altLang="he-IL" smtClean="0"/>
              <a:t>–</a:t>
            </a:r>
            <a:r>
              <a:rPr lang="he-IL" altLang="he-IL" smtClean="0"/>
              <a:t> ניקוי בגד מלכלוך.</a:t>
            </a:r>
            <a:endParaRPr lang="he-IL" altLang="he-IL" u="sng" smtClean="0"/>
          </a:p>
          <a:p>
            <a:pPr eaLnBrk="1" hangingPunct="1"/>
            <a:r>
              <a:rPr lang="he-IL" altLang="he-IL" u="sng" smtClean="0"/>
              <a:t>אב מלאכה:</a:t>
            </a:r>
            <a:r>
              <a:rPr lang="he-IL" altLang="he-IL" smtClean="0"/>
              <a:t>  	ניקוי כל דבר שרגילים לנקותו.</a:t>
            </a:r>
          </a:p>
          <a:p>
            <a:pPr eaLnBrk="1" hangingPunct="1"/>
            <a:endParaRPr lang="he-IL" altLang="he-IL" u="sng" smtClean="0"/>
          </a:p>
        </p:txBody>
      </p:sp>
      <p:pic>
        <p:nvPicPr>
          <p:cNvPr id="44036" name="Picture 5" descr="mid-Rhof-handwas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924175"/>
            <a:ext cx="4824413"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he-IL" altLang="he-IL" smtClean="0"/>
              <a:t>תולדה של ליבון</a:t>
            </a:r>
            <a:endParaRPr lang="en-US" altLang="he-IL" smtClean="0"/>
          </a:p>
        </p:txBody>
      </p:sp>
      <p:sp>
        <p:nvSpPr>
          <p:cNvPr id="45059" name="Rectangle 3"/>
          <p:cNvSpPr>
            <a:spLocks noGrp="1" noChangeArrowheads="1"/>
          </p:cNvSpPr>
          <p:nvPr>
            <p:ph type="body" idx="1"/>
          </p:nvPr>
        </p:nvSpPr>
        <p:spPr/>
        <p:txBody>
          <a:bodyPr/>
          <a:lstStyle/>
          <a:p>
            <a:pPr eaLnBrk="1" hangingPunct="1"/>
            <a:r>
              <a:rPr lang="he-IL" altLang="he-IL" u="sng" smtClean="0"/>
              <a:t>תולדה:</a:t>
            </a:r>
            <a:r>
              <a:rPr lang="he-IL" altLang="he-IL" smtClean="0"/>
              <a:t> 	השריית בגדים שסופגים מים, בתוך מים נקיים.</a:t>
            </a:r>
            <a:endParaRPr lang="he-IL" altLang="he-IL" u="sng" smtClean="0"/>
          </a:p>
          <a:p>
            <a:pPr eaLnBrk="1" hangingPunct="1"/>
            <a:r>
              <a:rPr lang="he-IL" altLang="he-IL" u="sng" smtClean="0"/>
              <a:t>שבות:</a:t>
            </a:r>
            <a:r>
              <a:rPr lang="he-IL" altLang="he-IL" smtClean="0"/>
              <a:t>  	אסור לסחוט שער.</a:t>
            </a:r>
            <a:endParaRPr lang="he-IL" altLang="he-IL" u="sng" smtClean="0"/>
          </a:p>
          <a:p>
            <a:pPr eaLnBrk="1" hangingPunct="1"/>
            <a:endParaRPr lang="en-US" altLang="he-IL" b="1"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he-IL" altLang="he-IL" smtClean="0"/>
              <a:t>ליבון</a:t>
            </a:r>
            <a:endParaRPr lang="en-US" altLang="he-IL" smtClean="0"/>
          </a:p>
        </p:txBody>
      </p:sp>
      <p:pic>
        <p:nvPicPr>
          <p:cNvPr id="46083" name="Picture 5" descr="5506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141663"/>
            <a:ext cx="51435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3"/>
          <p:cNvSpPr>
            <a:spLocks noGrp="1" noChangeArrowheads="1"/>
          </p:cNvSpPr>
          <p:nvPr>
            <p:ph type="body" idx="1"/>
          </p:nvPr>
        </p:nvSpPr>
        <p:spPr/>
        <p:txBody>
          <a:bodyPr/>
          <a:lstStyle/>
          <a:p>
            <a:pPr eaLnBrk="1" hangingPunct="1"/>
            <a:r>
              <a:rPr lang="he-IL" altLang="he-IL" u="sng" smtClean="0"/>
              <a:t>מותר:</a:t>
            </a:r>
            <a:r>
              <a:rPr lang="he-IL" altLang="he-IL" smtClean="0"/>
              <a:t>  	ליבש כלים בעזרת מגבת יבשה.  לגרד בוץ בצפורן.</a:t>
            </a:r>
          </a:p>
          <a:p>
            <a:pPr eaLnBrk="1" hangingPunct="1"/>
            <a:r>
              <a:rPr lang="he-IL" altLang="he-IL" smtClean="0"/>
              <a:t>מותר להרטיב בגד שלא בולע מים.</a:t>
            </a:r>
          </a:p>
          <a:p>
            <a:pPr eaLnBrk="1" hangingPunct="1">
              <a:buFontTx/>
              <a:buNone/>
            </a:pPr>
            <a:endParaRPr lang="en-US" altLang="he-IL"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he-IL" altLang="he-IL" smtClean="0"/>
              <a:t>צידה</a:t>
            </a:r>
            <a:endParaRPr lang="en-US" altLang="he-IL" smtClean="0"/>
          </a:p>
        </p:txBody>
      </p:sp>
      <p:sp>
        <p:nvSpPr>
          <p:cNvPr id="47107"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הכנסת בעל חיים למקום שאפשר לתפוס אותו בקלות.</a:t>
            </a:r>
            <a:endParaRPr lang="he-IL" altLang="he-IL" u="sng" smtClean="0"/>
          </a:p>
          <a:p>
            <a:pPr eaLnBrk="1" hangingPunct="1"/>
            <a:r>
              <a:rPr lang="he-IL" altLang="he-IL" u="sng" smtClean="0"/>
              <a:t>אב המלאכה:</a:t>
            </a:r>
            <a:r>
              <a:rPr lang="he-IL" altLang="he-IL" smtClean="0"/>
              <a:t> 	תפיסת בעל חיים שרגילים לתפוס אותה, כמו לדוג, לתפוס צבי</a:t>
            </a:r>
          </a:p>
          <a:p>
            <a:pPr eaLnBrk="1" hangingPunct="1"/>
            <a:endParaRPr lang="he-IL" altLang="he-IL" u="sng" smtClean="0"/>
          </a:p>
        </p:txBody>
      </p:sp>
      <p:pic>
        <p:nvPicPr>
          <p:cNvPr id="47108" name="Picture 5" descr="IMG_0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789363"/>
            <a:ext cx="1684338"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he-IL" altLang="he-IL" smtClean="0"/>
              <a:t>הצד</a:t>
            </a:r>
            <a:endParaRPr lang="en-US" altLang="he-IL" smtClean="0"/>
          </a:p>
        </p:txBody>
      </p:sp>
      <p:sp>
        <p:nvSpPr>
          <p:cNvPr id="48131" name="Rectangle 3"/>
          <p:cNvSpPr>
            <a:spLocks noGrp="1" noChangeArrowheads="1"/>
          </p:cNvSpPr>
          <p:nvPr>
            <p:ph type="body" idx="1"/>
          </p:nvPr>
        </p:nvSpPr>
        <p:spPr/>
        <p:txBody>
          <a:bodyPr/>
          <a:lstStyle/>
          <a:p>
            <a:pPr eaLnBrk="1" hangingPunct="1"/>
            <a:r>
              <a:rPr lang="he-IL" altLang="he-IL" u="sng" smtClean="0"/>
              <a:t>תולדה:</a:t>
            </a:r>
            <a:r>
              <a:rPr lang="he-IL" altLang="he-IL" smtClean="0"/>
              <a:t> 	צד בעזרת כלב, סגר דלת אחרי שהחיה נכנסה לבד לחדר.</a:t>
            </a:r>
            <a:endParaRPr lang="he-IL" altLang="he-IL" u="sng" smtClean="0"/>
          </a:p>
          <a:p>
            <a:pPr eaLnBrk="1" hangingPunct="1"/>
            <a:r>
              <a:rPr lang="he-IL" altLang="he-IL" u="sng" smtClean="0"/>
              <a:t>שבות:</a:t>
            </a:r>
            <a:r>
              <a:rPr lang="he-IL" altLang="he-IL" smtClean="0"/>
              <a:t> 	הנחת מלכודת בשבת, תפיסת חיה חולה או זקנה שלא יכולה לברוח.</a:t>
            </a:r>
          </a:p>
          <a:p>
            <a:pPr eaLnBrk="1" hangingPunct="1"/>
            <a:endParaRPr lang="he-IL" altLang="he-IL" u="sng"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he-IL" altLang="he-IL" smtClean="0"/>
              <a:t>הצד</a:t>
            </a:r>
            <a:endParaRPr lang="en-US" altLang="he-IL" smtClean="0"/>
          </a:p>
        </p:txBody>
      </p:sp>
      <p:sp>
        <p:nvSpPr>
          <p:cNvPr id="49155" name="Rectangle 3"/>
          <p:cNvSpPr>
            <a:spLocks noGrp="1" noChangeArrowheads="1"/>
          </p:cNvSpPr>
          <p:nvPr>
            <p:ph type="body" idx="1"/>
          </p:nvPr>
        </p:nvSpPr>
        <p:spPr/>
        <p:txBody>
          <a:bodyPr/>
          <a:lstStyle/>
          <a:p>
            <a:pPr eaLnBrk="1" hangingPunct="1"/>
            <a:r>
              <a:rPr lang="he-IL" altLang="he-IL" u="sng" smtClean="0"/>
              <a:t>מותר:</a:t>
            </a:r>
            <a:r>
              <a:rPr lang="he-IL" altLang="he-IL" smtClean="0"/>
              <a:t> 	לתפוס חיה מתורבתת שלא מנסה לברוח. כמו לתפוס כלב שבא אלי כדי שאשחק איתו, אבל אסור להרים אותו.</a:t>
            </a:r>
          </a:p>
          <a:p>
            <a:pPr eaLnBrk="1" hangingPunct="1"/>
            <a:r>
              <a:rPr lang="he-IL" altLang="he-IL" smtClean="0"/>
              <a:t>להכניס פרה לרפת.</a:t>
            </a:r>
          </a:p>
          <a:p>
            <a:pPr eaLnBrk="1" hangingPunct="1"/>
            <a:endParaRPr lang="en-US" altLang="he-IL" smtClean="0"/>
          </a:p>
          <a:p>
            <a:pPr eaLnBrk="1" hangingPunct="1"/>
            <a:endParaRPr lang="en-US" altLang="he-IL" smtClean="0"/>
          </a:p>
        </p:txBody>
      </p:sp>
      <p:pic>
        <p:nvPicPr>
          <p:cNvPr id="49156" name="Picture 5" descr="04092005585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357563"/>
            <a:ext cx="31940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he-IL" altLang="he-IL" smtClean="0"/>
              <a:t>בניין</a:t>
            </a:r>
            <a:endParaRPr lang="en-US" altLang="he-IL" smtClean="0"/>
          </a:p>
        </p:txBody>
      </p:sp>
      <p:sp>
        <p:nvSpPr>
          <p:cNvPr id="50179"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הקמה או התקנה של דבר קבוע.</a:t>
            </a:r>
            <a:endParaRPr lang="he-IL" altLang="he-IL" u="sng" smtClean="0"/>
          </a:p>
          <a:p>
            <a:pPr eaLnBrk="1" hangingPunct="1"/>
            <a:r>
              <a:rPr lang="he-IL" altLang="he-IL" u="sng" smtClean="0"/>
              <a:t>אב המלאכה:</a:t>
            </a:r>
            <a:r>
              <a:rPr lang="he-IL" altLang="he-IL" smtClean="0"/>
              <a:t> 	כל עבודת הבניה.  (אפילו יישור הקרקע בשביל לבנות בית).</a:t>
            </a:r>
          </a:p>
          <a:p>
            <a:pPr eaLnBrk="1" hangingPunct="1"/>
            <a:r>
              <a:rPr lang="he-IL" altLang="he-IL" smtClean="0"/>
              <a:t>   	אם אחד עשה פעולה, והשני עשה פעולה כהמשך לפעולה של הראשון </a:t>
            </a:r>
            <a:r>
              <a:rPr lang="en-US" altLang="he-IL" smtClean="0"/>
              <a:t>–</a:t>
            </a:r>
            <a:r>
              <a:rPr lang="he-IL" altLang="he-IL" smtClean="0"/>
              <a:t> השני חייב והראשון פטור.  (לדוגמא:  הראשון סייד קיר, והשני צבע).</a:t>
            </a:r>
            <a:endParaRPr lang="he-IL" altLang="he-IL" u="sng"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he-IL" altLang="he-IL" smtClean="0"/>
              <a:t>הבונה</a:t>
            </a:r>
            <a:endParaRPr lang="en-US" altLang="he-IL" smtClean="0"/>
          </a:p>
        </p:txBody>
      </p:sp>
      <p:sp>
        <p:nvSpPr>
          <p:cNvPr id="51203" name="Rectangle 3"/>
          <p:cNvSpPr>
            <a:spLocks noGrp="1" noChangeArrowheads="1"/>
          </p:cNvSpPr>
          <p:nvPr>
            <p:ph type="body" idx="1"/>
          </p:nvPr>
        </p:nvSpPr>
        <p:spPr/>
        <p:txBody>
          <a:bodyPr/>
          <a:lstStyle/>
          <a:p>
            <a:pPr eaLnBrk="1" hangingPunct="1"/>
            <a:r>
              <a:rPr lang="he-IL" altLang="he-IL" u="sng" smtClean="0"/>
              <a:t>שבות:</a:t>
            </a:r>
            <a:r>
              <a:rPr lang="he-IL" altLang="he-IL" smtClean="0"/>
              <a:t>  	פתיחת מטריה. קליעת צמה, ניקוב חור כדי שיוכלו להכניס ולהוציא דרכו דברים.</a:t>
            </a:r>
            <a:endParaRPr lang="he-IL" altLang="he-IL" u="sng"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e-IL" altLang="he-IL" smtClean="0"/>
              <a:t>מהיכן למדו חז"ל את המלאכות?</a:t>
            </a:r>
            <a:endParaRPr lang="en-US" altLang="he-IL" smtClean="0"/>
          </a:p>
        </p:txBody>
      </p:sp>
      <p:sp>
        <p:nvSpPr>
          <p:cNvPr id="6147" name="Rectangle 3"/>
          <p:cNvSpPr>
            <a:spLocks noGrp="1" noChangeArrowheads="1"/>
          </p:cNvSpPr>
          <p:nvPr>
            <p:ph type="body" idx="1"/>
          </p:nvPr>
        </p:nvSpPr>
        <p:spPr/>
        <p:txBody>
          <a:bodyPr/>
          <a:lstStyle/>
          <a:p>
            <a:pPr algn="ctr" eaLnBrk="1" hangingPunct="1">
              <a:buFontTx/>
              <a:buNone/>
            </a:pPr>
            <a:r>
              <a:rPr lang="he-IL" altLang="he-IL" sz="4800" smtClean="0"/>
              <a:t>חומש שמות פרק ל פסוקים י"ג</a:t>
            </a:r>
            <a:endParaRPr lang="en-US" altLang="he-IL" sz="4800" smtClean="0"/>
          </a:p>
          <a:p>
            <a:pPr eaLnBrk="1" hangingPunct="1"/>
            <a:endParaRPr lang="en-US" altLang="he-IL" sz="4800"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565400"/>
            <a:ext cx="7110412"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he-IL" altLang="he-IL" smtClean="0"/>
              <a:t>הבונה</a:t>
            </a:r>
            <a:endParaRPr lang="en-US" altLang="he-IL" smtClean="0"/>
          </a:p>
        </p:txBody>
      </p:sp>
      <p:sp>
        <p:nvSpPr>
          <p:cNvPr id="52227" name="Rectangle 3"/>
          <p:cNvSpPr>
            <a:spLocks noGrp="1" noChangeArrowheads="1"/>
          </p:cNvSpPr>
          <p:nvPr>
            <p:ph type="body" idx="1"/>
          </p:nvPr>
        </p:nvSpPr>
        <p:spPr/>
        <p:txBody>
          <a:bodyPr/>
          <a:lstStyle/>
          <a:p>
            <a:pPr eaLnBrk="1" hangingPunct="1"/>
            <a:r>
              <a:rPr lang="he-IL" altLang="he-IL" u="sng" smtClean="0"/>
              <a:t>מותר:</a:t>
            </a:r>
            <a:r>
              <a:rPr lang="he-IL" altLang="he-IL" smtClean="0"/>
              <a:t> 	לחבר דברים שמיועדים לפרוק והרכבה (פזל, לגו וכד'). </a:t>
            </a:r>
          </a:p>
          <a:p>
            <a:pPr eaLnBrk="1" hangingPunct="1"/>
            <a:r>
              <a:rPr lang="he-IL" altLang="he-IL" smtClean="0"/>
              <a:t>העמדת מחיצה  זמנית למטרת צניעות.</a:t>
            </a:r>
          </a:p>
          <a:p>
            <a:pPr eaLnBrk="1" hangingPunct="1"/>
            <a:r>
              <a:rPr lang="he-IL" altLang="he-IL" smtClean="0"/>
              <a:t>לשים שמיכה מעל העגלה של התינוק נגד זבובים.</a:t>
            </a:r>
          </a:p>
          <a:p>
            <a:pPr eaLnBrk="1" hangingPunct="1"/>
            <a:endParaRPr lang="en-US" altLang="he-IL" smtClean="0"/>
          </a:p>
          <a:p>
            <a:pPr eaLnBrk="1" hangingPunct="1"/>
            <a:endParaRPr lang="en-US" altLang="he-IL" smtClean="0"/>
          </a:p>
        </p:txBody>
      </p:sp>
      <p:pic>
        <p:nvPicPr>
          <p:cNvPr id="52228" name="Picture 5" descr="35368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005263"/>
            <a:ext cx="37147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he-IL" altLang="he-IL" smtClean="0"/>
              <a:t>הבערה</a:t>
            </a:r>
            <a:endParaRPr lang="en-US" altLang="he-IL" smtClean="0"/>
          </a:p>
        </p:txBody>
      </p:sp>
      <p:sp>
        <p:nvSpPr>
          <p:cNvPr id="53251"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יצירת אש . (ולא משנה בשביל מה).</a:t>
            </a:r>
            <a:endParaRPr lang="he-IL" altLang="he-IL" u="sng" smtClean="0"/>
          </a:p>
          <a:p>
            <a:pPr eaLnBrk="1" hangingPunct="1"/>
            <a:r>
              <a:rPr lang="he-IL" altLang="he-IL" u="sng" smtClean="0"/>
              <a:t>אב המלאכה:</a:t>
            </a:r>
            <a:r>
              <a:rPr lang="he-IL" altLang="he-IL" smtClean="0"/>
              <a:t>  	הדלקת אש בכל צורה (גפרורים, מצית, גז  וכד').</a:t>
            </a:r>
            <a:endParaRPr lang="he-IL" altLang="he-IL" u="sng"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he-IL" altLang="he-IL" smtClean="0"/>
              <a:t>הבערה</a:t>
            </a:r>
            <a:endParaRPr lang="en-US" altLang="he-IL" smtClean="0"/>
          </a:p>
        </p:txBody>
      </p:sp>
      <p:sp>
        <p:nvSpPr>
          <p:cNvPr id="54275" name="Rectangle 3"/>
          <p:cNvSpPr>
            <a:spLocks noGrp="1" noChangeArrowheads="1"/>
          </p:cNvSpPr>
          <p:nvPr>
            <p:ph type="body" idx="1"/>
          </p:nvPr>
        </p:nvSpPr>
        <p:spPr/>
        <p:txBody>
          <a:bodyPr/>
          <a:lstStyle/>
          <a:p>
            <a:pPr eaLnBrk="1" hangingPunct="1"/>
            <a:r>
              <a:rPr lang="he-IL" altLang="he-IL" u="sng" smtClean="0"/>
              <a:t>תולדה:</a:t>
            </a:r>
            <a:r>
              <a:rPr lang="he-IL" altLang="he-IL" smtClean="0"/>
              <a:t>  	חימום מתכות (גוף חימום חשמלי, נורה וכד') הוספת חומר בערה לאש.</a:t>
            </a:r>
            <a:endParaRPr lang="he-IL" altLang="he-IL" u="sng" smtClean="0"/>
          </a:p>
          <a:p>
            <a:pPr eaLnBrk="1" hangingPunct="1"/>
            <a:r>
              <a:rPr lang="he-IL" altLang="he-IL" u="sng" smtClean="0"/>
              <a:t>שבות:</a:t>
            </a:r>
            <a:r>
              <a:rPr lang="he-IL" altLang="he-IL" smtClean="0"/>
              <a:t>  	הקורא לאור מקור אור שאפשר לכוון אותו (עמעם). </a:t>
            </a:r>
          </a:p>
          <a:p>
            <a:pPr eaLnBrk="1" hangingPunct="1"/>
            <a:endParaRPr lang="en-US" altLang="he-IL" smtClean="0"/>
          </a:p>
        </p:txBody>
      </p:sp>
      <p:pic>
        <p:nvPicPr>
          <p:cNvPr id="54276" name="Picture 5" descr="%5CFOCUS%5C201096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573463"/>
            <a:ext cx="2381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he-IL" altLang="he-IL" smtClean="0"/>
              <a:t>המבעיר</a:t>
            </a:r>
            <a:endParaRPr lang="en-US" altLang="he-IL" smtClean="0"/>
          </a:p>
        </p:txBody>
      </p:sp>
      <p:sp>
        <p:nvSpPr>
          <p:cNvPr id="55299" name="Rectangle 3"/>
          <p:cNvSpPr>
            <a:spLocks noGrp="1" noChangeArrowheads="1"/>
          </p:cNvSpPr>
          <p:nvPr>
            <p:ph type="body" idx="1"/>
          </p:nvPr>
        </p:nvSpPr>
        <p:spPr/>
        <p:txBody>
          <a:bodyPr/>
          <a:lstStyle/>
          <a:p>
            <a:pPr eaLnBrk="1" hangingPunct="1"/>
            <a:r>
              <a:rPr lang="he-IL" altLang="he-IL" u="sng" smtClean="0"/>
              <a:t>מותר:</a:t>
            </a:r>
            <a:r>
              <a:rPr lang="he-IL" altLang="he-IL" smtClean="0"/>
              <a:t>  	להשאיר אוכל מערב שבת ע"ג הפלטה כדי שלא יתקרר.</a:t>
            </a:r>
            <a:endParaRPr lang="en-US" altLang="he-IL" smtClean="0"/>
          </a:p>
          <a:p>
            <a:pPr eaLnBrk="1" hangingPunct="1"/>
            <a:endParaRPr lang="he-IL" altLang="he-IL" smtClean="0"/>
          </a:p>
          <a:p>
            <a:pPr eaLnBrk="1" hangingPunct="1"/>
            <a:endParaRPr lang="en-US" altLang="he-IL" smtClean="0"/>
          </a:p>
        </p:txBody>
      </p:sp>
      <p:pic>
        <p:nvPicPr>
          <p:cNvPr id="55300" name="Picture 5" descr="1LD3C94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9241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he-IL" altLang="he-IL" smtClean="0"/>
              <a:t>הוצאה מרשות לרשות.</a:t>
            </a:r>
            <a:r>
              <a:rPr lang="en-US" altLang="he-IL" smtClean="0"/>
              <a:t> </a:t>
            </a:r>
          </a:p>
        </p:txBody>
      </p:sp>
      <p:sp>
        <p:nvSpPr>
          <p:cNvPr id="56323" name="Rectangle 3"/>
          <p:cNvSpPr>
            <a:spLocks noGrp="1" noChangeArrowheads="1"/>
          </p:cNvSpPr>
          <p:nvPr>
            <p:ph type="body" idx="1"/>
          </p:nvPr>
        </p:nvSpPr>
        <p:spPr/>
        <p:txBody>
          <a:bodyPr/>
          <a:lstStyle/>
          <a:p>
            <a:pPr eaLnBrk="1" hangingPunct="1"/>
            <a:r>
              <a:rPr lang="he-IL" altLang="he-IL" u="sng" smtClean="0"/>
              <a:t>מטרת הפעולה:</a:t>
            </a:r>
            <a:r>
              <a:rPr lang="he-IL" altLang="he-IL" smtClean="0"/>
              <a:t> העברת חפץ מרשות היחיד לרשות הרבים, או מרשות הרבים לרשות היחיד.</a:t>
            </a:r>
            <a:endParaRPr lang="he-IL" altLang="he-IL" u="sng" smtClean="0"/>
          </a:p>
          <a:p>
            <a:pPr eaLnBrk="1" hangingPunct="1"/>
            <a:r>
              <a:rPr lang="he-IL" altLang="he-IL" u="sng" smtClean="0"/>
              <a:t>אב המלאכה:</a:t>
            </a:r>
            <a:r>
              <a:rPr lang="he-IL" altLang="he-IL" smtClean="0"/>
              <a:t> 	העברה מרשות לרשות, טלטול 4 אמות ברשות הרבים.</a:t>
            </a:r>
            <a:endParaRPr lang="he-IL" altLang="he-IL" u="sng"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he-IL" altLang="he-IL" smtClean="0"/>
              <a:t>הוצאה מרשות היחיד לרבים</a:t>
            </a:r>
            <a:endParaRPr lang="en-US" altLang="he-IL" smtClean="0"/>
          </a:p>
        </p:txBody>
      </p:sp>
      <p:sp>
        <p:nvSpPr>
          <p:cNvPr id="57347" name="Rectangle 3"/>
          <p:cNvSpPr>
            <a:spLocks noGrp="1" noChangeArrowheads="1"/>
          </p:cNvSpPr>
          <p:nvPr>
            <p:ph type="body" idx="1"/>
          </p:nvPr>
        </p:nvSpPr>
        <p:spPr/>
        <p:txBody>
          <a:bodyPr/>
          <a:lstStyle/>
          <a:p>
            <a:pPr eaLnBrk="1" hangingPunct="1"/>
            <a:r>
              <a:rPr lang="he-IL" altLang="he-IL" u="sng" smtClean="0"/>
              <a:t>תולדה:</a:t>
            </a:r>
            <a:r>
              <a:rPr lang="he-IL" altLang="he-IL" smtClean="0"/>
              <a:t> 	המעביר חפץ מרשות לרשות בעזרת זריקת החפץ. </a:t>
            </a:r>
            <a:endParaRPr lang="en-US" altLang="he-IL"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he-IL" altLang="he-IL" smtClean="0"/>
              <a:t>הוצאה מרשות לרשות.</a:t>
            </a:r>
            <a:endParaRPr lang="en-US" altLang="he-IL" smtClean="0"/>
          </a:p>
        </p:txBody>
      </p:sp>
      <p:sp>
        <p:nvSpPr>
          <p:cNvPr id="58371" name="Rectangle 3"/>
          <p:cNvSpPr>
            <a:spLocks noGrp="1" noChangeArrowheads="1"/>
          </p:cNvSpPr>
          <p:nvPr>
            <p:ph type="body" idx="1"/>
          </p:nvPr>
        </p:nvSpPr>
        <p:spPr/>
        <p:txBody>
          <a:bodyPr/>
          <a:lstStyle/>
          <a:p>
            <a:pPr eaLnBrk="1" hangingPunct="1"/>
            <a:r>
              <a:rPr lang="he-IL" altLang="he-IL" u="sng" smtClean="0"/>
              <a:t>מותר:</a:t>
            </a:r>
            <a:r>
              <a:rPr lang="he-IL" altLang="he-IL" smtClean="0"/>
              <a:t> 	לטלטל פחות מארבע אמות ברשות הרבים. לטלטל בגדים ותכשיטים, כאשר לובש אותם כמו שרגילים ללבוש או לענוד אותם.</a:t>
            </a:r>
          </a:p>
          <a:p>
            <a:pPr eaLnBrk="1" hangingPunct="1"/>
            <a:endParaRPr lang="en-US" altLang="he-IL" smtClean="0"/>
          </a:p>
          <a:p>
            <a:pPr eaLnBrk="1" hangingPunct="1"/>
            <a:endParaRPr lang="en-US" altLang="he-IL" smtClean="0"/>
          </a:p>
        </p:txBody>
      </p:sp>
      <p:pic>
        <p:nvPicPr>
          <p:cNvPr id="58372" name="Picture 5" descr="eru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4290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he-IL" altLang="he-IL" sz="4000" smtClean="0"/>
              <a:t>מטלה:כל זוג יבחר מלאכה ויציג אותה בדרך מקורית שבוע הבא</a:t>
            </a:r>
            <a:endParaRPr lang="en-US" altLang="he-IL" sz="4000" smtClean="0"/>
          </a:p>
        </p:txBody>
      </p:sp>
      <p:sp>
        <p:nvSpPr>
          <p:cNvPr id="59395" name="Rectangle 3"/>
          <p:cNvSpPr>
            <a:spLocks noGrp="1" noChangeArrowheads="1"/>
          </p:cNvSpPr>
          <p:nvPr>
            <p:ph type="body" idx="1"/>
          </p:nvPr>
        </p:nvSpPr>
        <p:spPr/>
        <p:txBody>
          <a:bodyPr/>
          <a:lstStyle/>
          <a:p>
            <a:pPr marL="990600" lvl="1" indent="-533400" eaLnBrk="1" hangingPunct="1">
              <a:buFontTx/>
              <a:buAutoNum type="arabicPeriod"/>
            </a:pPr>
            <a:r>
              <a:rPr lang="he-IL" altLang="he-IL" sz="3200" b="1" smtClean="0"/>
              <a:t>בחרו מלאכה.</a:t>
            </a:r>
          </a:p>
          <a:p>
            <a:pPr marL="990600" lvl="1" indent="-533400" eaLnBrk="1" hangingPunct="1">
              <a:buFontTx/>
              <a:buAutoNum type="arabicPeriod"/>
            </a:pPr>
            <a:r>
              <a:rPr lang="he-IL" altLang="he-IL" sz="3200" b="1" smtClean="0"/>
              <a:t>חפשו באתר "דעת" באנציקלופדיה</a:t>
            </a:r>
            <a:endParaRPr lang="en-US" altLang="he-IL" sz="3200" b="1" smtClean="0"/>
          </a:p>
          <a:p>
            <a:pPr marL="609600" indent="-609600" eaLnBrk="1" hangingPunct="1">
              <a:buFontTx/>
              <a:buNone/>
            </a:pPr>
            <a:r>
              <a:rPr lang="he-IL" altLang="he-IL" b="1" smtClean="0"/>
              <a:t>	3.עיינו והבינו מה המלאכה.</a:t>
            </a:r>
          </a:p>
          <a:p>
            <a:pPr marL="609600" indent="-609600" eaLnBrk="1" hangingPunct="1">
              <a:buFontTx/>
              <a:buNone/>
            </a:pPr>
            <a:r>
              <a:rPr lang="he-IL" altLang="he-IL" b="1" smtClean="0"/>
              <a:t>	4.הציגו אותה בדרך מקורית בכיתה –שבוע הבא.</a:t>
            </a:r>
          </a:p>
          <a:p>
            <a:pPr marL="609600" indent="-609600" algn="ctr" eaLnBrk="1" hangingPunct="1">
              <a:buFontTx/>
              <a:buNone/>
            </a:pPr>
            <a:r>
              <a:rPr lang="he-IL" altLang="he-IL" b="1" smtClean="0"/>
              <a:t>בתאריך: 4 לנובמבר י"ז חשוון</a:t>
            </a:r>
            <a:endParaRPr lang="en-US" altLang="he-IL" b="1"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he-IL" altLang="he-IL" smtClean="0"/>
          </a:p>
        </p:txBody>
      </p:sp>
      <p:sp>
        <p:nvSpPr>
          <p:cNvPr id="60419" name="Rectangle 3"/>
          <p:cNvSpPr>
            <a:spLocks noGrp="1" noChangeArrowheads="1"/>
          </p:cNvSpPr>
          <p:nvPr>
            <p:ph type="body" idx="1"/>
          </p:nvPr>
        </p:nvSpPr>
        <p:spPr>
          <a:xfrm>
            <a:off x="457200" y="404813"/>
            <a:ext cx="8229600" cy="5721350"/>
          </a:xfrm>
        </p:spPr>
        <p:txBody>
          <a:bodyPr/>
          <a:lstStyle/>
          <a:p>
            <a:pPr lvl="1" eaLnBrk="1" hangingPunct="1">
              <a:lnSpc>
                <a:spcPct val="90000"/>
              </a:lnSpc>
              <a:buFontTx/>
              <a:buNone/>
            </a:pPr>
            <a:r>
              <a:rPr lang="he-IL" altLang="he-IL" smtClean="0"/>
              <a:t>1 </a:t>
            </a:r>
            <a:r>
              <a:rPr lang="he-IL" altLang="he-IL" b="1" smtClean="0"/>
              <a:t>הַזּוֹרֵעַ. 2. וְהַחוֹרֵשׁ 3. וְהַקּוֹצֵר. 4. וְהַמְעַמֵּר. 5. הַדָּש. 6. וְהַזּוֹרֶה. 7. הַבּוֹרֵר. 8. הַטּוֹחֵן. 9. וְהַמְּרַקֵּד. 10. וְהַלָּש. 11. וְהָאוֹפֶה.</a:t>
            </a:r>
          </a:p>
          <a:p>
            <a:pPr lvl="1" eaLnBrk="1" hangingPunct="1">
              <a:lnSpc>
                <a:spcPct val="90000"/>
              </a:lnSpc>
              <a:buFontTx/>
              <a:buNone/>
            </a:pPr>
            <a:r>
              <a:rPr lang="he-IL" altLang="he-IL" b="1" smtClean="0"/>
              <a:t>12.הַצָּד צְבִי. 13 הַשּׁוֹחֲטוֹ 14. וְהַמַּפְשִּיטוֹ. 15. וְהַמְּעַבֵּד אֶת עוֹרוֹ. 16. וְהַמּוֹחֲקוֹ. 17. המשרטטו 18 וְהַמְחַתְּכוֹ. 19 הַכּוֹתֵב שְׁתֵּי אוֹתִיּוֹת. 20 וְהַמּוֹחֵק עַל מְנַת לִכְתּוֹב שְׁתֵּי אוֹתִיּוֹת. 21.הַגּוֹזֵז אֶת הַצֶּמֶר. 22. הַמְּלַבְּנוֹ. 23 וְהַמְּנַפְּצוֹ. 24. וְהַצּוֹבְעוֹ. 25. וְהַטּוֹוֶה. 26. וְהַמֵּיסֵךְ. 27וְהַעוֹשֶׂה שְׁתֵּי בָתֵּי נִירִין. 28. וְהָאוֹרֵג שְׁנֵי חוּטִין. 29. וְהַפּוֹצֵעַ שְׁנֵי חוּטִין. 30. הַקוֹשֵר. 31. וְהַמַּתִּיר.</a:t>
            </a:r>
            <a:br>
              <a:rPr lang="he-IL" altLang="he-IL" b="1" smtClean="0"/>
            </a:br>
            <a:r>
              <a:rPr lang="he-IL" altLang="he-IL" b="1" smtClean="0"/>
              <a:t>32. וְהֵתּוֹפֵר שְּתֵּי תְּפִירוֹת. 33. הַקּוֹרֵעַ עַל מְנַת לִתְפּוֹר שְׁתֵּי תְּפִירוֹת.</a:t>
            </a:r>
          </a:p>
          <a:p>
            <a:pPr lvl="1" eaLnBrk="1" hangingPunct="1">
              <a:lnSpc>
                <a:spcPct val="90000"/>
              </a:lnSpc>
              <a:buFontTx/>
              <a:buNone/>
            </a:pPr>
            <a:r>
              <a:rPr lang="he-IL" altLang="he-IL" b="1" smtClean="0"/>
              <a:t>34.הַבּוֹנֶה. 35 וְהַסּוֹתֵר. 36. הַמְּכַבֶּה. 37. וְהַמַּבְעִיר. 38 הַמַּכֶּה בְּפַטִּיש. 39. הַמּוֹצִיא מֵרְשׁוּת לִרְשׁוּת.</a:t>
            </a:r>
          </a:p>
          <a:p>
            <a:pPr eaLnBrk="1" hangingPunct="1">
              <a:lnSpc>
                <a:spcPct val="90000"/>
              </a:lnSpc>
            </a:pPr>
            <a:endParaRPr lang="en-US" altLang="he-IL"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he-IL" altLang="he-IL" smtClean="0"/>
          </a:p>
        </p:txBody>
      </p:sp>
      <p:sp>
        <p:nvSpPr>
          <p:cNvPr id="7171" name="Rectangle 3"/>
          <p:cNvSpPr>
            <a:spLocks noGrp="1" noChangeArrowheads="1"/>
          </p:cNvSpPr>
          <p:nvPr>
            <p:ph type="body" idx="1"/>
          </p:nvPr>
        </p:nvSpPr>
        <p:spPr>
          <a:xfrm>
            <a:off x="457200" y="620713"/>
            <a:ext cx="8229600" cy="5505450"/>
          </a:xfrm>
        </p:spPr>
        <p:txBody>
          <a:bodyPr/>
          <a:lstStyle/>
          <a:p>
            <a:pPr eaLnBrk="1" hangingPunct="1"/>
            <a:r>
              <a:rPr lang="he-IL" altLang="he-IL" smtClean="0"/>
              <a:t> אֵת </a:t>
            </a:r>
            <a:r>
              <a:rPr lang="he-IL" altLang="he-IL" b="1" u="sng" smtClean="0"/>
              <a:t>אֹהֶל מוֹעֵד</a:t>
            </a:r>
            <a:r>
              <a:rPr lang="he-IL" altLang="he-IL" smtClean="0"/>
              <a:t> וְאֶת-הָאָרֹן לָעֵדֻת וְאֶת-הַכַּפֹּרֶת אֲשֶׁר עָלָיו וְאֵת כָּל-כְּלֵי הָאֹהֶל.  </a:t>
            </a:r>
            <a:r>
              <a:rPr lang="he-IL" altLang="he-IL" b="1" smtClean="0"/>
              <a:t>ח</a:t>
            </a:r>
            <a:r>
              <a:rPr lang="he-IL" altLang="he-IL" smtClean="0"/>
              <a:t> וְאֶת-הַשֻּׁלְחָן וְאֶת-כֵּלָיו וְאֶת-הַמְּנֹרָה הַטְּהֹרָה וְאֶת-כָּל-כֵּלֶיהָ וְאֵת מִזְבַּח הַקְּטֹרֶת.   ...</a:t>
            </a:r>
          </a:p>
          <a:p>
            <a:pPr eaLnBrk="1" hangingPunct="1"/>
            <a:r>
              <a:rPr lang="he-IL" altLang="he-IL" smtClean="0"/>
              <a:t> וְאַתָּה דַּבֵּר אֶל-בְּנֵי יִשְׂרָאֵל לֵאמֹר אַךְ </a:t>
            </a:r>
            <a:r>
              <a:rPr lang="he-IL" altLang="he-IL" b="1" u="sng" smtClean="0"/>
              <a:t>אֶת-שַׁבְּתֹתַי תִּשְׁמֹרוּ </a:t>
            </a:r>
            <a:r>
              <a:rPr lang="he-IL" altLang="he-IL" smtClean="0"/>
              <a:t> כִּי אוֹת הִוא בֵּינִי וּבֵינֵיכֶם לְדֹרֹתֵיכֶם לָדַעַת כִּי אֲנִי ה'  מְקַדִּשְׁכֶם.  </a:t>
            </a:r>
            <a:endParaRPr lang="en-US" altLang="he-IL"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he-IL" altLang="he-IL" smtClean="0"/>
              <a:t>העושה מלאכה בשבת</a:t>
            </a:r>
            <a:endParaRPr lang="en-US" altLang="he-IL" smtClean="0"/>
          </a:p>
        </p:txBody>
      </p:sp>
      <p:sp>
        <p:nvSpPr>
          <p:cNvPr id="8195" name="Rectangle 3"/>
          <p:cNvSpPr>
            <a:spLocks noGrp="1" noChangeArrowheads="1"/>
          </p:cNvSpPr>
          <p:nvPr>
            <p:ph type="body" idx="1"/>
          </p:nvPr>
        </p:nvSpPr>
        <p:spPr/>
        <p:txBody>
          <a:bodyPr/>
          <a:lstStyle/>
          <a:p>
            <a:pPr eaLnBrk="1" hangingPunct="1"/>
            <a:r>
              <a:rPr lang="he-IL" altLang="he-IL" smtClean="0"/>
              <a:t>אם עשה בשוגג-חייב להביא קורבן חטאת</a:t>
            </a:r>
          </a:p>
          <a:p>
            <a:pPr eaLnBrk="1" hangingPunct="1"/>
            <a:r>
              <a:rPr lang="he-IL" altLang="he-IL" smtClean="0"/>
              <a:t>במזיד-מתחייב בכרת </a:t>
            </a:r>
          </a:p>
          <a:p>
            <a:pPr eaLnBrk="1" hangingPunct="1"/>
            <a:r>
              <a:rPr lang="he-IL" altLang="he-IL" smtClean="0"/>
              <a:t>אם התרו בו והיו עדים-חייב סקילה.</a:t>
            </a:r>
          </a:p>
          <a:p>
            <a:pPr eaLnBrk="1" hangingPunct="1"/>
            <a:endParaRPr lang="en-US" altLang="he-IL" smtClean="0"/>
          </a:p>
        </p:txBody>
      </p:sp>
      <p:pic>
        <p:nvPicPr>
          <p:cNvPr id="8196" name="Picture 5" descr="t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429000"/>
            <a:ext cx="2763838"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he-IL" altLang="he-IL" smtClean="0"/>
              <a:t>אב</a:t>
            </a:r>
            <a:endParaRPr lang="en-US" altLang="he-IL" smtClean="0"/>
          </a:p>
        </p:txBody>
      </p:sp>
      <p:sp>
        <p:nvSpPr>
          <p:cNvPr id="9219" name="Rectangle 3"/>
          <p:cNvSpPr>
            <a:spLocks noGrp="1" noChangeArrowheads="1"/>
          </p:cNvSpPr>
          <p:nvPr>
            <p:ph type="body" idx="1"/>
          </p:nvPr>
        </p:nvSpPr>
        <p:spPr/>
        <p:txBody>
          <a:bodyPr/>
          <a:lstStyle/>
          <a:p>
            <a:pPr eaLnBrk="1" hangingPunct="1">
              <a:buFontTx/>
              <a:buNone/>
            </a:pPr>
            <a:r>
              <a:rPr lang="he-IL" altLang="he-IL" smtClean="0"/>
              <a:t>ל"ט מלאכות חשובות שנלמדו ממלאכת המשכן</a:t>
            </a:r>
            <a:endParaRPr lang="en-US" altLang="he-IL" smtClean="0"/>
          </a:p>
          <a:p>
            <a:pPr eaLnBrk="1" hangingPunct="1">
              <a:buFontTx/>
              <a:buNone/>
            </a:pPr>
            <a:r>
              <a:rPr lang="he-IL" altLang="he-IL" smtClean="0"/>
              <a:t>אלו מלאכות המאפיינות את האדם בן התרבות שפיתח את הטכנולוגיה.</a:t>
            </a:r>
          </a:p>
          <a:p>
            <a:pPr algn="ctr" eaLnBrk="1" hangingPunct="1">
              <a:buFontTx/>
              <a:buNone/>
            </a:pPr>
            <a:r>
              <a:rPr lang="he-IL" altLang="he-IL" smtClean="0"/>
              <a:t>במשכן הוקדשו ליצירת קודש.</a:t>
            </a:r>
          </a:p>
          <a:p>
            <a:pPr algn="ctr" eaLnBrk="1" hangingPunct="1">
              <a:buFontTx/>
              <a:buNone/>
            </a:pPr>
            <a:r>
              <a:rPr lang="he-IL" altLang="he-IL" smtClean="0"/>
              <a:t>ביום השביעי שובתים מהם.</a:t>
            </a:r>
          </a:p>
          <a:p>
            <a:pPr algn="ctr" eaLnBrk="1" hangingPunct="1">
              <a:buFontTx/>
              <a:buNone/>
            </a:pPr>
            <a:endParaRPr lang="he-IL" altLang="he-IL" smtClean="0"/>
          </a:p>
          <a:p>
            <a:pPr eaLnBrk="1" hangingPunct="1"/>
            <a:endParaRPr lang="he-IL" altLang="he-IL" smtClean="0"/>
          </a:p>
          <a:p>
            <a:pPr eaLnBrk="1" hangingPunct="1"/>
            <a:endParaRPr lang="en-US" altLang="he-IL"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he-IL" altLang="he-IL" smtClean="0"/>
          </a:p>
        </p:txBody>
      </p:sp>
      <p:sp>
        <p:nvSpPr>
          <p:cNvPr id="10243" name="Rectangle 3"/>
          <p:cNvSpPr>
            <a:spLocks noGrp="1" noChangeArrowheads="1"/>
          </p:cNvSpPr>
          <p:nvPr>
            <p:ph type="body" idx="1"/>
          </p:nvPr>
        </p:nvSpPr>
        <p:spPr/>
        <p:txBody>
          <a:bodyPr/>
          <a:lstStyle/>
          <a:p>
            <a:pPr lvl="1" eaLnBrk="1" hangingPunct="1">
              <a:buFontTx/>
              <a:buNone/>
            </a:pPr>
            <a:r>
              <a:rPr lang="he-IL" altLang="he-IL" smtClean="0"/>
              <a:t>1. הַזּוֹרֵעַ. 2. וְהַחוֹרֵשׁ 3. וְהַקּוֹצֵר. 4. וְהַמְעַמֵּר. 5. הַדָּש. 6. וְהַזּוֹרֶה. 7. הַבּוֹרֵר. 8. הַטּוֹחֵן. 9. וְהַמְּרַקֵּד. 10. וְהַלָּש. 11. וְהָאוֹפֶה.</a:t>
            </a:r>
          </a:p>
          <a:p>
            <a:pPr eaLnBrk="1" hangingPunct="1"/>
            <a:endParaRPr lang="he-IL" altLang="he-IL" smtClean="0"/>
          </a:p>
          <a:p>
            <a:pPr eaLnBrk="1" hangingPunct="1"/>
            <a:endParaRPr lang="he-IL" altLang="he-IL" smtClean="0"/>
          </a:p>
          <a:p>
            <a:pPr eaLnBrk="1" hangingPunct="1"/>
            <a:endParaRPr lang="en-US" altLang="he-IL"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242</TotalTime>
  <Words>784</Words>
  <Application>Microsoft Office PowerPoint</Application>
  <PresentationFormat>‫הצגה על המסך (4:3)</PresentationFormat>
  <Paragraphs>158</Paragraphs>
  <Slides>58</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58</vt:i4>
      </vt:variant>
    </vt:vector>
  </HeadingPairs>
  <TitlesOfParts>
    <vt:vector size="61" baseType="lpstr">
      <vt:lpstr>Arial</vt:lpstr>
      <vt:lpstr>Calibri</vt:lpstr>
      <vt:lpstr>עיצוב ברירת מחדל</vt:lpstr>
      <vt:lpstr>ל"ט אבות מלאכה</vt:lpstr>
      <vt:lpstr>מושגים</vt:lpstr>
      <vt:lpstr>דוגמא לעבודה: </vt:lpstr>
      <vt:lpstr>דוגמא למלאכה:</vt:lpstr>
      <vt:lpstr>מהיכן למדו חז"ל את המלאכות?</vt:lpstr>
      <vt:lpstr>מצגת של PowerPoint</vt:lpstr>
      <vt:lpstr>העושה מלאכה בשבת</vt:lpstr>
      <vt:lpstr>אב</vt:lpstr>
      <vt:lpstr>מצגת של PowerPoint</vt:lpstr>
      <vt:lpstr>מלאכות הקשורות לבישול ואפיה </vt:lpstr>
      <vt:lpstr>מצגת של PowerPoint</vt:lpstr>
      <vt:lpstr>מלאכות הקשורות ליצירת בגדים. </vt:lpstr>
      <vt:lpstr>מצגת של PowerPoint</vt:lpstr>
      <vt:lpstr>כתיבת ספר</vt:lpstr>
      <vt:lpstr>מצגת של PowerPoint</vt:lpstr>
      <vt:lpstr>מלאכות הקשורות לבניית בתים </vt:lpstr>
      <vt:lpstr>תולדה</vt:lpstr>
      <vt:lpstr>דוגמא לתולדה</vt:lpstr>
      <vt:lpstr>דוגמא לתולדה שדומה במעשה</vt:lpstr>
      <vt:lpstr>שבות</vt:lpstr>
      <vt:lpstr>חורש</vt:lpstr>
      <vt:lpstr>חורש</vt:lpstr>
      <vt:lpstr>חורש</vt:lpstr>
      <vt:lpstr>זריעה </vt:lpstr>
      <vt:lpstr>זריעה</vt:lpstr>
      <vt:lpstr>זריעה</vt:lpstr>
      <vt:lpstr>קצירה</vt:lpstr>
      <vt:lpstr>קצירה</vt:lpstr>
      <vt:lpstr>זריה וברירה</vt:lpstr>
      <vt:lpstr>זריה וברירה</vt:lpstr>
      <vt:lpstr>זריה ובורר</vt:lpstr>
      <vt:lpstr>טחינה</vt:lpstr>
      <vt:lpstr>מצגת של PowerPoint</vt:lpstr>
      <vt:lpstr>טחינה</vt:lpstr>
      <vt:lpstr>טחינה</vt:lpstr>
      <vt:lpstr>האופה-המבשל</vt:lpstr>
      <vt:lpstr>האופה-המבשל</vt:lpstr>
      <vt:lpstr>האופה-המבשל</vt:lpstr>
      <vt:lpstr>הכנת בגדים. גזיזה.</vt:lpstr>
      <vt:lpstr>גזיזה</vt:lpstr>
      <vt:lpstr>גוזז</vt:lpstr>
      <vt:lpstr>ליבון</vt:lpstr>
      <vt:lpstr>תולדה של ליבון</vt:lpstr>
      <vt:lpstr>ליבון</vt:lpstr>
      <vt:lpstr>צידה</vt:lpstr>
      <vt:lpstr>הצד</vt:lpstr>
      <vt:lpstr>הצד</vt:lpstr>
      <vt:lpstr>בניין</vt:lpstr>
      <vt:lpstr>הבונה</vt:lpstr>
      <vt:lpstr>הבונה</vt:lpstr>
      <vt:lpstr>הבערה</vt:lpstr>
      <vt:lpstr>הבערה</vt:lpstr>
      <vt:lpstr>המבעיר</vt:lpstr>
      <vt:lpstr>הוצאה מרשות לרשות. </vt:lpstr>
      <vt:lpstr>הוצאה מרשות היחיד לרבים</vt:lpstr>
      <vt:lpstr>הוצאה מרשות לרשות.</vt:lpstr>
      <vt:lpstr>מטלה:כל זוג יבחר מלאכה ויציג אותה בדרך מקורית שבוע הבא</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ל"ט אבות מלאכה</dc:title>
  <dc:creator>USER</dc:creator>
  <cp:lastModifiedBy>User</cp:lastModifiedBy>
  <cp:revision>16</cp:revision>
  <dcterms:created xsi:type="dcterms:W3CDTF">2009-10-27T20:11:35Z</dcterms:created>
  <dcterms:modified xsi:type="dcterms:W3CDTF">2014-11-05T18:21:58Z</dcterms:modified>
</cp:coreProperties>
</file>