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6" autoAdjust="0"/>
    <p:restoredTop sz="94660"/>
  </p:normalViewPr>
  <p:slideViewPr>
    <p:cSldViewPr snapToGrid="0">
      <p:cViewPr varScale="1">
        <p:scale>
          <a:sx n="92" d="100"/>
          <a:sy n="92" d="100"/>
        </p:scale>
        <p:origin x="4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3293514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1444093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105510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3333405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112258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202549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1942215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291867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159938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137058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316C346-1AAB-48C0-AD52-C0570B723843}" type="datetimeFigureOut">
              <a:rPr lang="he-IL" smtClean="0"/>
              <a:t>י"ג/חשון/תשע"ה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C4B2F2C-0FB4-4CF2-A94E-02B1F53D8217}" type="slidenum">
              <a:rPr lang="he-IL" smtClean="0"/>
              <a:t>‹#›</a:t>
            </a:fld>
            <a:endParaRPr lang="he-IL"/>
          </a:p>
        </p:txBody>
      </p:sp>
    </p:spTree>
    <p:extLst>
      <p:ext uri="{BB962C8B-B14F-4D97-AF65-F5344CB8AC3E}">
        <p14:creationId xmlns:p14="http://schemas.microsoft.com/office/powerpoint/2010/main" val="215413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316C346-1AAB-48C0-AD52-C0570B723843}" type="datetimeFigureOut">
              <a:rPr lang="he-IL" smtClean="0"/>
              <a:t>י"ג/חשון/תשע"ה</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4B2F2C-0FB4-4CF2-A94E-02B1F53D8217}" type="slidenum">
              <a:rPr lang="he-IL" smtClean="0"/>
              <a:t>‹#›</a:t>
            </a:fld>
            <a:endParaRPr lang="he-IL"/>
          </a:p>
        </p:txBody>
      </p:sp>
    </p:spTree>
    <p:extLst>
      <p:ext uri="{BB962C8B-B14F-4D97-AF65-F5344CB8AC3E}">
        <p14:creationId xmlns:p14="http://schemas.microsoft.com/office/powerpoint/2010/main" val="326210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normAutofit/>
          </a:bodyPr>
          <a:lstStyle/>
          <a:p>
            <a:pPr algn="ctr"/>
            <a:r>
              <a:rPr lang="he-IL" sz="3600" dirty="0" smtClean="0">
                <a:latin typeface="Narkisim" panose="020E0502050101010101" pitchFamily="34" charset="-79"/>
                <a:cs typeface="Narkisim" panose="020E0502050101010101" pitchFamily="34" charset="-79"/>
              </a:rPr>
              <a:t>מבוא להלכות שבת – "לא תעשה כל מלאכה" </a:t>
            </a:r>
            <a:br>
              <a:rPr lang="he-IL" sz="3600" dirty="0" smtClean="0">
                <a:latin typeface="Narkisim" panose="020E0502050101010101" pitchFamily="34" charset="-79"/>
                <a:cs typeface="Narkisim" panose="020E0502050101010101" pitchFamily="34" charset="-79"/>
              </a:rPr>
            </a:br>
            <a:r>
              <a:rPr lang="he-IL" sz="2800" dirty="0" smtClean="0">
                <a:latin typeface="Narkisim" panose="020E0502050101010101" pitchFamily="34" charset="-79"/>
                <a:cs typeface="Narkisim" panose="020E0502050101010101" pitchFamily="34" charset="-79"/>
              </a:rPr>
              <a:t>(הלכה לתלמיד עמ' 37-38)</a:t>
            </a:r>
            <a:endParaRPr lang="he-IL" sz="2800" dirty="0">
              <a:latin typeface="Narkisim" panose="020E0502050101010101" pitchFamily="34" charset="-79"/>
              <a:cs typeface="Narkisim" panose="020E0502050101010101" pitchFamily="34" charset="-79"/>
            </a:endParaRPr>
          </a:p>
        </p:txBody>
      </p:sp>
      <p:sp>
        <p:nvSpPr>
          <p:cNvPr id="10" name="מציין מיקום תוכן 9"/>
          <p:cNvSpPr>
            <a:spLocks noGrp="1"/>
          </p:cNvSpPr>
          <p:nvPr>
            <p:ph sz="half" idx="1"/>
          </p:nvPr>
        </p:nvSpPr>
        <p:spPr/>
        <p:txBody>
          <a:bodyPr>
            <a:normAutofit lnSpcReduction="10000"/>
          </a:bodyPr>
          <a:lstStyle/>
          <a:p>
            <a:pPr marL="0" indent="0">
              <a:buNone/>
            </a:pPr>
            <a:r>
              <a:rPr lang="he-IL" dirty="0" smtClean="0">
                <a:latin typeface="Narkisim" panose="020E0502050101010101" pitchFamily="34" charset="-79"/>
                <a:cs typeface="Narkisim" panose="020E0502050101010101" pitchFamily="34" charset="-79"/>
              </a:rPr>
              <a:t>דברים פרק ה':</a:t>
            </a:r>
          </a:p>
          <a:p>
            <a:pPr marL="0" indent="0" algn="just">
              <a:buNone/>
            </a:pPr>
            <a:r>
              <a:rPr lang="he-IL" b="1" dirty="0">
                <a:latin typeface="Narkisim" panose="020E0502050101010101" pitchFamily="34" charset="-79"/>
                <a:cs typeface="Narkisim" panose="020E0502050101010101" pitchFamily="34" charset="-79"/>
              </a:rPr>
              <a:t>יא</a:t>
            </a:r>
            <a:r>
              <a:rPr lang="he-IL" dirty="0">
                <a:latin typeface="Narkisim" panose="020E0502050101010101" pitchFamily="34" charset="-79"/>
                <a:cs typeface="Narkisim" panose="020E0502050101010101" pitchFamily="34" charset="-79"/>
              </a:rPr>
              <a:t> שָׁמוֹר אֶת-יוֹם הַשַּׁבָּת, לְקַדְּשׁוֹ, כַּאֲשֶׁר </a:t>
            </a:r>
            <a:r>
              <a:rPr lang="he-IL" dirty="0" err="1">
                <a:latin typeface="Narkisim" panose="020E0502050101010101" pitchFamily="34" charset="-79"/>
                <a:cs typeface="Narkisim" panose="020E0502050101010101" pitchFamily="34" charset="-79"/>
              </a:rPr>
              <a:t>צִוְּך</a:t>
            </a:r>
            <a:r>
              <a:rPr lang="he-IL" dirty="0">
                <a:latin typeface="Narkisim" panose="020E0502050101010101" pitchFamily="34" charset="-79"/>
                <a:cs typeface="Narkisim" panose="020E0502050101010101" pitchFamily="34" charset="-79"/>
              </a:rPr>
              <a:t>ָ, יְהוָה </a:t>
            </a:r>
            <a:r>
              <a:rPr lang="he-IL" dirty="0" err="1">
                <a:latin typeface="Narkisim" panose="020E0502050101010101" pitchFamily="34" charset="-79"/>
                <a:cs typeface="Narkisim" panose="020E0502050101010101" pitchFamily="34" charset="-79"/>
              </a:rPr>
              <a:t>אֱלֹהֶיך</a:t>
            </a:r>
            <a:r>
              <a:rPr lang="he-IL" dirty="0">
                <a:latin typeface="Narkisim" panose="020E0502050101010101" pitchFamily="34" charset="-79"/>
                <a:cs typeface="Narkisim" panose="020E0502050101010101" pitchFamily="34" charset="-79"/>
              </a:rPr>
              <a:t>ָ.  </a:t>
            </a:r>
            <a:r>
              <a:rPr lang="he-IL" b="1" dirty="0" err="1">
                <a:latin typeface="Narkisim" panose="020E0502050101010101" pitchFamily="34" charset="-79"/>
                <a:cs typeface="Narkisim" panose="020E0502050101010101" pitchFamily="34" charset="-79"/>
              </a:rPr>
              <a:t>יב</a:t>
            </a:r>
            <a:r>
              <a:rPr lang="he-IL" dirty="0">
                <a:latin typeface="Narkisim" panose="020E0502050101010101" pitchFamily="34" charset="-79"/>
                <a:cs typeface="Narkisim" panose="020E0502050101010101" pitchFamily="34" charset="-79"/>
              </a:rPr>
              <a:t> שֵׁשֶׁת יָמִים תַּעֲבֹד, וְעָשִׂיתָ כָּל-מְלַאכְתֶּךָ.  </a:t>
            </a:r>
            <a:r>
              <a:rPr lang="he-IL" b="1" dirty="0" err="1">
                <a:latin typeface="Narkisim" panose="020E0502050101010101" pitchFamily="34" charset="-79"/>
                <a:cs typeface="Narkisim" panose="020E0502050101010101" pitchFamily="34" charset="-79"/>
              </a:rPr>
              <a:t>יג</a:t>
            </a:r>
            <a:r>
              <a:rPr lang="he-IL" dirty="0">
                <a:latin typeface="Narkisim" panose="020E0502050101010101" pitchFamily="34" charset="-79"/>
                <a:cs typeface="Narkisim" panose="020E0502050101010101" pitchFamily="34" charset="-79"/>
              </a:rPr>
              <a:t> וְיוֹם, הַשְּׁבִיעִי--שַׁבָּת, לַיהוָה </a:t>
            </a:r>
            <a:r>
              <a:rPr lang="he-IL" dirty="0" err="1">
                <a:latin typeface="Narkisim" panose="020E0502050101010101" pitchFamily="34" charset="-79"/>
                <a:cs typeface="Narkisim" panose="020E0502050101010101" pitchFamily="34" charset="-79"/>
              </a:rPr>
              <a:t>אֱלֹהֶיך</a:t>
            </a:r>
            <a:r>
              <a:rPr lang="he-IL" dirty="0">
                <a:latin typeface="Narkisim" panose="020E0502050101010101" pitchFamily="34" charset="-79"/>
                <a:cs typeface="Narkisim" panose="020E0502050101010101" pitchFamily="34" charset="-79"/>
              </a:rPr>
              <a:t>ָ:  </a:t>
            </a:r>
            <a:r>
              <a:rPr lang="he-IL" b="1" dirty="0">
                <a:solidFill>
                  <a:srgbClr val="FF0000"/>
                </a:solidFill>
                <a:latin typeface="Narkisim" panose="020E0502050101010101" pitchFamily="34" charset="-79"/>
                <a:cs typeface="Narkisim" panose="020E0502050101010101" pitchFamily="34" charset="-79"/>
              </a:rPr>
              <a:t>לֹא תַעֲשֶׂה כָל-מְלָאכָה</a:t>
            </a:r>
            <a:r>
              <a:rPr lang="he-IL" dirty="0">
                <a:latin typeface="Narkisim" panose="020E0502050101010101" pitchFamily="34" charset="-79"/>
                <a:cs typeface="Narkisim" panose="020E0502050101010101" pitchFamily="34" charset="-79"/>
              </a:rPr>
              <a:t> אַתָּה וּבִנְךָ-וּבִתֶּךָ וְעַבְדְּךָ-וַאֲמָתֶךָ וְשׁוֹרְךָ </a:t>
            </a:r>
            <a:r>
              <a:rPr lang="he-IL" dirty="0" err="1">
                <a:latin typeface="Narkisim" panose="020E0502050101010101" pitchFamily="34" charset="-79"/>
                <a:cs typeface="Narkisim" panose="020E0502050101010101" pitchFamily="34" charset="-79"/>
              </a:rPr>
              <a:t>וַחֲמֹרְך</a:t>
            </a:r>
            <a:r>
              <a:rPr lang="he-IL" dirty="0">
                <a:latin typeface="Narkisim" panose="020E0502050101010101" pitchFamily="34" charset="-79"/>
                <a:cs typeface="Narkisim" panose="020E0502050101010101" pitchFamily="34" charset="-79"/>
              </a:rPr>
              <a:t>ָ וְכָל-בְּהֶמְתֶּךָ, </a:t>
            </a:r>
            <a:r>
              <a:rPr lang="he-IL" dirty="0" err="1">
                <a:latin typeface="Narkisim" panose="020E0502050101010101" pitchFamily="34" charset="-79"/>
                <a:cs typeface="Narkisim" panose="020E0502050101010101" pitchFamily="34" charset="-79"/>
              </a:rPr>
              <a:t>וְגֵרְך</a:t>
            </a:r>
            <a:r>
              <a:rPr lang="he-IL" dirty="0">
                <a:latin typeface="Narkisim" panose="020E0502050101010101" pitchFamily="34" charset="-79"/>
                <a:cs typeface="Narkisim" panose="020E0502050101010101" pitchFamily="34" charset="-79"/>
              </a:rPr>
              <a:t>ָ אֲשֶׁר בִּשְׁעָרֶיךָ--לְמַעַן יָנוּחַ עַבְדְּךָ וַאֲמָתְךָ, כָּמוֹךָ.  </a:t>
            </a:r>
            <a:r>
              <a:rPr lang="he-IL" b="1" dirty="0">
                <a:latin typeface="Narkisim" panose="020E0502050101010101" pitchFamily="34" charset="-79"/>
                <a:cs typeface="Narkisim" panose="020E0502050101010101" pitchFamily="34" charset="-79"/>
              </a:rPr>
              <a:t>יד</a:t>
            </a:r>
            <a:r>
              <a:rPr lang="he-IL" dirty="0">
                <a:latin typeface="Narkisim" panose="020E0502050101010101" pitchFamily="34" charset="-79"/>
                <a:cs typeface="Narkisim" panose="020E0502050101010101" pitchFamily="34" charset="-79"/>
              </a:rPr>
              <a:t> וְזָכַרְתָּ, כִּי עֶבֶד הָיִיתָ בְּאֶרֶץ מִצְרַיִם, </a:t>
            </a:r>
            <a:r>
              <a:rPr lang="he-IL" dirty="0" err="1">
                <a:latin typeface="Narkisim" panose="020E0502050101010101" pitchFamily="34" charset="-79"/>
                <a:cs typeface="Narkisim" panose="020E0502050101010101" pitchFamily="34" charset="-79"/>
              </a:rPr>
              <a:t>וַיֹּצִאֲך</a:t>
            </a:r>
            <a:r>
              <a:rPr lang="he-IL" dirty="0">
                <a:latin typeface="Narkisim" panose="020E0502050101010101" pitchFamily="34" charset="-79"/>
                <a:cs typeface="Narkisim" panose="020E0502050101010101" pitchFamily="34" charset="-79"/>
              </a:rPr>
              <a:t>ָ יְהוָה </a:t>
            </a:r>
            <a:r>
              <a:rPr lang="he-IL" dirty="0" err="1">
                <a:latin typeface="Narkisim" panose="020E0502050101010101" pitchFamily="34" charset="-79"/>
                <a:cs typeface="Narkisim" panose="020E0502050101010101" pitchFamily="34" charset="-79"/>
              </a:rPr>
              <a:t>אֱלֹהֶיך</a:t>
            </a:r>
            <a:r>
              <a:rPr lang="he-IL" dirty="0">
                <a:latin typeface="Narkisim" panose="020E0502050101010101" pitchFamily="34" charset="-79"/>
                <a:cs typeface="Narkisim" panose="020E0502050101010101" pitchFamily="34" charset="-79"/>
              </a:rPr>
              <a:t>ָ מִשָּׁם, בְּיָד חֲזָקָה וּבִזְרֹעַ נְטוּיָה; עַל-כֵּן, </a:t>
            </a:r>
            <a:r>
              <a:rPr lang="he-IL" dirty="0" err="1">
                <a:latin typeface="Narkisim" panose="020E0502050101010101" pitchFamily="34" charset="-79"/>
                <a:cs typeface="Narkisim" panose="020E0502050101010101" pitchFamily="34" charset="-79"/>
              </a:rPr>
              <a:t>צִוְּך</a:t>
            </a:r>
            <a:r>
              <a:rPr lang="he-IL" dirty="0">
                <a:latin typeface="Narkisim" panose="020E0502050101010101" pitchFamily="34" charset="-79"/>
                <a:cs typeface="Narkisim" panose="020E0502050101010101" pitchFamily="34" charset="-79"/>
              </a:rPr>
              <a:t>ָ יְהוָה </a:t>
            </a:r>
            <a:r>
              <a:rPr lang="he-IL" dirty="0" err="1">
                <a:latin typeface="Narkisim" panose="020E0502050101010101" pitchFamily="34" charset="-79"/>
                <a:cs typeface="Narkisim" panose="020E0502050101010101" pitchFamily="34" charset="-79"/>
              </a:rPr>
              <a:t>אֱלֹהֶיך</a:t>
            </a:r>
            <a:r>
              <a:rPr lang="he-IL" dirty="0">
                <a:latin typeface="Narkisim" panose="020E0502050101010101" pitchFamily="34" charset="-79"/>
                <a:cs typeface="Narkisim" panose="020E0502050101010101" pitchFamily="34" charset="-79"/>
              </a:rPr>
              <a:t>ָ, לַעֲשׂוֹת, אֶת-יוֹם הַשַּׁבָּת. </a:t>
            </a:r>
            <a:endParaRPr lang="he-IL" dirty="0" smtClean="0">
              <a:latin typeface="Narkisim" panose="020E0502050101010101" pitchFamily="34" charset="-79"/>
              <a:cs typeface="Narkisim" panose="020E0502050101010101" pitchFamily="34" charset="-79"/>
            </a:endParaRPr>
          </a:p>
        </p:txBody>
      </p:sp>
      <p:sp>
        <p:nvSpPr>
          <p:cNvPr id="11" name="מציין מיקום תוכן 10"/>
          <p:cNvSpPr>
            <a:spLocks noGrp="1"/>
          </p:cNvSpPr>
          <p:nvPr>
            <p:ph sz="half" idx="2"/>
          </p:nvPr>
        </p:nvSpPr>
        <p:spPr>
          <a:xfrm>
            <a:off x="6670964" y="1822450"/>
            <a:ext cx="5181600" cy="4351338"/>
          </a:xfrm>
          <a:ln>
            <a:solidFill>
              <a:schemeClr val="tx1"/>
            </a:solidFill>
          </a:ln>
        </p:spPr>
        <p:txBody>
          <a:bodyPr>
            <a:normAutofit lnSpcReduction="10000"/>
          </a:bodyPr>
          <a:lstStyle/>
          <a:p>
            <a:pPr marL="0" indent="0">
              <a:buNone/>
            </a:pPr>
            <a:r>
              <a:rPr lang="he-IL" dirty="0" smtClean="0">
                <a:latin typeface="Narkisim" panose="020E0502050101010101" pitchFamily="34" charset="-79"/>
                <a:cs typeface="Narkisim" panose="020E0502050101010101" pitchFamily="34" charset="-79"/>
              </a:rPr>
              <a:t>שמות פרק כ':</a:t>
            </a:r>
          </a:p>
          <a:p>
            <a:pPr marL="0" indent="0" algn="just">
              <a:buNone/>
            </a:pPr>
            <a:r>
              <a:rPr lang="he-IL" b="1" dirty="0">
                <a:latin typeface="Narkisim" panose="020E0502050101010101" pitchFamily="34" charset="-79"/>
                <a:cs typeface="Narkisim" panose="020E0502050101010101" pitchFamily="34" charset="-79"/>
              </a:rPr>
              <a:t>ז</a:t>
            </a:r>
            <a:r>
              <a:rPr lang="he-IL" dirty="0">
                <a:latin typeface="Narkisim" panose="020E0502050101010101" pitchFamily="34" charset="-79"/>
                <a:cs typeface="Narkisim" panose="020E0502050101010101" pitchFamily="34" charset="-79"/>
              </a:rPr>
              <a:t> זָכוֹר אֶת-יוֹם הַשַּׁבָּת, לְקַדְּשׁוֹ.  </a:t>
            </a:r>
            <a:r>
              <a:rPr lang="he-IL" b="1" dirty="0">
                <a:latin typeface="Narkisim" panose="020E0502050101010101" pitchFamily="34" charset="-79"/>
                <a:cs typeface="Narkisim" panose="020E0502050101010101" pitchFamily="34" charset="-79"/>
              </a:rPr>
              <a:t>ח</a:t>
            </a:r>
            <a:r>
              <a:rPr lang="he-IL" dirty="0">
                <a:latin typeface="Narkisim" panose="020E0502050101010101" pitchFamily="34" charset="-79"/>
                <a:cs typeface="Narkisim" panose="020E0502050101010101" pitchFamily="34" charset="-79"/>
              </a:rPr>
              <a:t> שֵׁשֶׁת יָמִים תַּעֲבֹד, וְעָשִׂיתָ כָּל-מְלַאכְתֶּךָ.  </a:t>
            </a:r>
            <a:r>
              <a:rPr lang="he-IL" b="1" dirty="0">
                <a:latin typeface="Narkisim" panose="020E0502050101010101" pitchFamily="34" charset="-79"/>
                <a:cs typeface="Narkisim" panose="020E0502050101010101" pitchFamily="34" charset="-79"/>
              </a:rPr>
              <a:t>ט</a:t>
            </a:r>
            <a:r>
              <a:rPr lang="he-IL" dirty="0">
                <a:latin typeface="Narkisim" panose="020E0502050101010101" pitchFamily="34" charset="-79"/>
                <a:cs typeface="Narkisim" panose="020E0502050101010101" pitchFamily="34" charset="-79"/>
              </a:rPr>
              <a:t> וְיוֹם, הַשְּׁבִיעִי--שַׁבָּת, לַיהוָה </a:t>
            </a:r>
            <a:r>
              <a:rPr lang="he-IL" dirty="0" err="1">
                <a:latin typeface="Narkisim" panose="020E0502050101010101" pitchFamily="34" charset="-79"/>
                <a:cs typeface="Narkisim" panose="020E0502050101010101" pitchFamily="34" charset="-79"/>
              </a:rPr>
              <a:t>אֱלֹהֶיך</a:t>
            </a:r>
            <a:r>
              <a:rPr lang="he-IL" dirty="0">
                <a:latin typeface="Narkisim" panose="020E0502050101010101" pitchFamily="34" charset="-79"/>
                <a:cs typeface="Narkisim" panose="020E0502050101010101" pitchFamily="34" charset="-79"/>
              </a:rPr>
              <a:t>ָ:  </a:t>
            </a:r>
            <a:r>
              <a:rPr lang="he-IL" b="1" dirty="0">
                <a:solidFill>
                  <a:srgbClr val="FF0000"/>
                </a:solidFill>
                <a:latin typeface="Narkisim" panose="020E0502050101010101" pitchFamily="34" charset="-79"/>
                <a:cs typeface="Narkisim" panose="020E0502050101010101" pitchFamily="34" charset="-79"/>
              </a:rPr>
              <a:t>לֹא-תַעֲשֶׂה כָל-מְלָאכָה</a:t>
            </a:r>
            <a:r>
              <a:rPr lang="he-IL" dirty="0">
                <a:latin typeface="Narkisim" panose="020E0502050101010101" pitchFamily="34" charset="-79"/>
                <a:cs typeface="Narkisim" panose="020E0502050101010101" pitchFamily="34" charset="-79"/>
              </a:rPr>
              <a:t> אַתָּה וּבִנְךָ וּבִתֶּךָ, עַבְדְּךָ וַאֲמָתְךָ וּבְהֶמְתֶּךָ, </a:t>
            </a:r>
            <a:r>
              <a:rPr lang="he-IL" dirty="0" err="1">
                <a:latin typeface="Narkisim" panose="020E0502050101010101" pitchFamily="34" charset="-79"/>
                <a:cs typeface="Narkisim" panose="020E0502050101010101" pitchFamily="34" charset="-79"/>
              </a:rPr>
              <a:t>וְגֵרְך</a:t>
            </a:r>
            <a:r>
              <a:rPr lang="he-IL" dirty="0">
                <a:latin typeface="Narkisim" panose="020E0502050101010101" pitchFamily="34" charset="-79"/>
                <a:cs typeface="Narkisim" panose="020E0502050101010101" pitchFamily="34" charset="-79"/>
              </a:rPr>
              <a:t>ָ, אֲשֶׁר בִּשְׁעָרֶיךָ.  </a:t>
            </a:r>
            <a:r>
              <a:rPr lang="he-IL" b="1" dirty="0">
                <a:latin typeface="Narkisim" panose="020E0502050101010101" pitchFamily="34" charset="-79"/>
                <a:cs typeface="Narkisim" panose="020E0502050101010101" pitchFamily="34" charset="-79"/>
              </a:rPr>
              <a:t>י</a:t>
            </a:r>
            <a:r>
              <a:rPr lang="he-IL" dirty="0">
                <a:latin typeface="Narkisim" panose="020E0502050101010101" pitchFamily="34" charset="-79"/>
                <a:cs typeface="Narkisim" panose="020E0502050101010101" pitchFamily="34" charset="-79"/>
              </a:rPr>
              <a:t> כִּי שֵׁשֶׁת-יָמִים עָשָׂה יְהוָה אֶת-הַשָּׁמַיִם וְאֶת-הָאָרֶץ, אֶת-הַיָּם וְאֶת-כָּל-אֲשֶׁר-בָּם, </a:t>
            </a:r>
            <a:r>
              <a:rPr lang="he-IL" dirty="0" err="1">
                <a:latin typeface="Narkisim" panose="020E0502050101010101" pitchFamily="34" charset="-79"/>
                <a:cs typeface="Narkisim" panose="020E0502050101010101" pitchFamily="34" charset="-79"/>
              </a:rPr>
              <a:t>וַיָּנַח</a:t>
            </a:r>
            <a:r>
              <a:rPr lang="he-IL" dirty="0">
                <a:latin typeface="Narkisim" panose="020E0502050101010101" pitchFamily="34" charset="-79"/>
                <a:cs typeface="Narkisim" panose="020E0502050101010101" pitchFamily="34" charset="-79"/>
              </a:rPr>
              <a:t>, בַּיּוֹם הַשְּׁבִיעִי; עַל-כֵּן, בֵּרַךְ יְהוָה אֶת-יוֹם הַשַּׁבָּת--וַיְקַדְּשֵׁהוּ. </a:t>
            </a:r>
          </a:p>
        </p:txBody>
      </p:sp>
    </p:spTree>
    <p:extLst>
      <p:ext uri="{BB962C8B-B14F-4D97-AF65-F5344CB8AC3E}">
        <p14:creationId xmlns:p14="http://schemas.microsoft.com/office/powerpoint/2010/main" val="1452687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הלכות שבת...</a:t>
            </a:r>
            <a:endParaRPr lang="he-IL" dirty="0">
              <a:latin typeface="Narkisim" panose="020E0502050101010101" pitchFamily="34" charset="-79"/>
              <a:cs typeface="Narkisim" panose="020E0502050101010101" pitchFamily="34" charset="-79"/>
            </a:endParaRPr>
          </a:p>
        </p:txBody>
      </p:sp>
      <p:sp>
        <p:nvSpPr>
          <p:cNvPr id="6" name="מציין מיקום תוכן 5"/>
          <p:cNvSpPr>
            <a:spLocks noGrp="1"/>
          </p:cNvSpPr>
          <p:nvPr>
            <p:ph idx="1"/>
          </p:nvPr>
        </p:nvSpPr>
        <p:spPr>
          <a:xfrm>
            <a:off x="838200" y="1367631"/>
            <a:ext cx="10515600" cy="5022778"/>
          </a:xfrm>
        </p:spPr>
        <p:txBody>
          <a:bodyPr>
            <a:normAutofit/>
          </a:bodyPr>
          <a:lstStyle/>
          <a:p>
            <a:pPr marL="0" indent="0">
              <a:buNone/>
            </a:pPr>
            <a:r>
              <a:rPr lang="he-IL" sz="3200" dirty="0" smtClean="0">
                <a:latin typeface="Narkisim" panose="020E0502050101010101" pitchFamily="34" charset="-79"/>
                <a:cs typeface="Narkisim" panose="020E0502050101010101" pitchFamily="34" charset="-79"/>
              </a:rPr>
              <a:t>חז"ל : </a:t>
            </a:r>
          </a:p>
          <a:p>
            <a:pPr marL="0" indent="0">
              <a:buNone/>
            </a:pPr>
            <a:r>
              <a:rPr lang="he-IL" sz="3200" dirty="0" smtClean="0">
                <a:latin typeface="Narkisim" panose="020E0502050101010101" pitchFamily="34" charset="-79"/>
                <a:cs typeface="Narkisim" panose="020E0502050101010101" pitchFamily="34" charset="-79"/>
              </a:rPr>
              <a:t>הלכות שבת... הן כהררים התלויים בשערה, שהן מקרא מועט והלכות מרובות".</a:t>
            </a:r>
          </a:p>
          <a:p>
            <a:pPr marL="0" indent="0">
              <a:buNone/>
            </a:pPr>
            <a:endParaRPr lang="he-IL" sz="3200" dirty="0">
              <a:latin typeface="Narkisim" panose="020E0502050101010101" pitchFamily="34" charset="-79"/>
              <a:cs typeface="Narkisim" panose="020E0502050101010101" pitchFamily="34" charset="-79"/>
            </a:endParaRPr>
          </a:p>
          <a:p>
            <a:pPr marL="0" indent="0">
              <a:buNone/>
            </a:pPr>
            <a:endParaRPr lang="he-IL" sz="3200" dirty="0" smtClean="0">
              <a:latin typeface="Narkisim" panose="020E0502050101010101" pitchFamily="34" charset="-79"/>
              <a:cs typeface="Narkisim" panose="020E0502050101010101" pitchFamily="34" charset="-79"/>
            </a:endParaRPr>
          </a:p>
          <a:p>
            <a:pPr marL="0" indent="0">
              <a:buNone/>
            </a:pPr>
            <a:endParaRPr lang="he-IL" sz="3200" dirty="0">
              <a:latin typeface="Narkisim" panose="020E0502050101010101" pitchFamily="34" charset="-79"/>
              <a:cs typeface="Narkisim" panose="020E0502050101010101" pitchFamily="34" charset="-79"/>
            </a:endParaRPr>
          </a:p>
          <a:p>
            <a:pPr marL="0" indent="0">
              <a:buNone/>
            </a:pPr>
            <a:endParaRPr lang="he-IL" sz="3200" dirty="0" smtClean="0">
              <a:latin typeface="Narkisim" panose="020E0502050101010101" pitchFamily="34" charset="-79"/>
              <a:cs typeface="Narkisim" panose="020E0502050101010101" pitchFamily="34" charset="-79"/>
            </a:endParaRPr>
          </a:p>
          <a:p>
            <a:pPr marL="0" indent="0">
              <a:buNone/>
            </a:pPr>
            <a:r>
              <a:rPr lang="he-IL" sz="3200" dirty="0" smtClean="0">
                <a:latin typeface="Narkisim" panose="020E0502050101010101" pitchFamily="34" charset="-79"/>
                <a:cs typeface="Narkisim" panose="020E0502050101010101" pitchFamily="34" charset="-79"/>
              </a:rPr>
              <a:t>רש"י: שיש בהם הרבה הלכות התלויות ברמז במקרא מועט, כהר התלוי בשערות הראש.</a:t>
            </a:r>
            <a:endParaRPr lang="he-IL" sz="3200" dirty="0">
              <a:latin typeface="Narkisim" panose="020E0502050101010101" pitchFamily="34" charset="-79"/>
              <a:cs typeface="Narkisim" panose="020E0502050101010101" pitchFamily="34" charset="-79"/>
            </a:endParaRPr>
          </a:p>
        </p:txBody>
      </p:sp>
      <p:pic>
        <p:nvPicPr>
          <p:cNvPr id="1026" name="Picture 2" descr="http://www.efratnakash.com/galleries_l_pics/europe/georgia_greater_caucasus/19-92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8225" y="2693194"/>
            <a:ext cx="2898775" cy="217408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http://www.avivitpasha.co.il/wp-content/uploads/single-hair.gif?41c8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7154" y="2514203"/>
            <a:ext cx="10287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225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מהי מלאכה? </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lstStyle/>
          <a:p>
            <a:r>
              <a:rPr lang="he-IL" dirty="0" smtClean="0">
                <a:latin typeface="Narkisim" panose="020E0502050101010101" pitchFamily="34" charset="-79"/>
                <a:cs typeface="Narkisim" panose="020E0502050101010101" pitchFamily="34" charset="-79"/>
              </a:rPr>
              <a:t>מילון רב מילים (יעקב </a:t>
            </a:r>
            <a:r>
              <a:rPr lang="he-IL" dirty="0" err="1" smtClean="0">
                <a:latin typeface="Narkisim" panose="020E0502050101010101" pitchFamily="34" charset="-79"/>
                <a:cs typeface="Narkisim" panose="020E0502050101010101" pitchFamily="34" charset="-79"/>
              </a:rPr>
              <a:t>שוויקה</a:t>
            </a:r>
            <a:r>
              <a:rPr lang="he-IL" dirty="0" smtClean="0">
                <a:latin typeface="Narkisim" panose="020E0502050101010101" pitchFamily="34" charset="-79"/>
                <a:cs typeface="Narkisim" panose="020E0502050101010101" pitchFamily="34" charset="-79"/>
              </a:rPr>
              <a:t>):</a:t>
            </a:r>
          </a:p>
          <a:p>
            <a:pPr marL="0" indent="0" algn="ctr">
              <a:buNone/>
            </a:pPr>
            <a:r>
              <a:rPr lang="he-IL" dirty="0" smtClean="0">
                <a:latin typeface="Narkisim" panose="020E0502050101010101" pitchFamily="34" charset="-79"/>
                <a:cs typeface="Narkisim" panose="020E0502050101010101" pitchFamily="34" charset="-79"/>
              </a:rPr>
              <a:t>פעילות מקצועית הכרוכה בעבודת ידיים המיועדת ליצור של מוצר או תיקונו.</a:t>
            </a:r>
          </a:p>
          <a:p>
            <a:pPr marL="0" indent="0">
              <a:buNone/>
            </a:pPr>
            <a:endParaRPr lang="he-IL" dirty="0">
              <a:latin typeface="Narkisim" panose="020E0502050101010101" pitchFamily="34" charset="-79"/>
              <a:cs typeface="Narkisim" panose="020E0502050101010101" pitchFamily="34" charset="-79"/>
            </a:endParaRPr>
          </a:p>
          <a:p>
            <a:r>
              <a:rPr lang="he-IL" dirty="0" smtClean="0">
                <a:latin typeface="Narkisim" panose="020E0502050101010101" pitchFamily="34" charset="-79"/>
                <a:cs typeface="Narkisim" panose="020E0502050101010101" pitchFamily="34" charset="-79"/>
              </a:rPr>
              <a:t>בשבת אסור לעשות מלאכה. למה התכוונה התורה כאשר אסרה לעשות מלאכה?</a:t>
            </a:r>
          </a:p>
          <a:p>
            <a:pPr marL="0" indent="0" algn="ctr">
              <a:buNone/>
            </a:pPr>
            <a:r>
              <a:rPr lang="he-IL" dirty="0">
                <a:latin typeface="Narkisim" panose="020E0502050101010101" pitchFamily="34" charset="-79"/>
                <a:cs typeface="Narkisim" panose="020E0502050101010101" pitchFamily="34" charset="-79"/>
              </a:rPr>
              <a:t> </a:t>
            </a:r>
            <a:r>
              <a:rPr lang="he-IL" dirty="0" smtClean="0">
                <a:latin typeface="Narkisim" panose="020E0502050101010101" pitchFamily="34" charset="-79"/>
                <a:cs typeface="Narkisim" panose="020E0502050101010101" pitchFamily="34" charset="-79"/>
              </a:rPr>
              <a:t> בתורה אסרה פעולות המהוות מלאכות </a:t>
            </a:r>
            <a:r>
              <a:rPr lang="he-IL" b="1" u="sng" dirty="0" smtClean="0">
                <a:latin typeface="Narkisim" panose="020E0502050101010101" pitchFamily="34" charset="-79"/>
                <a:cs typeface="Narkisim" panose="020E0502050101010101" pitchFamily="34" charset="-79"/>
              </a:rPr>
              <a:t>יצירה</a:t>
            </a:r>
            <a:r>
              <a:rPr lang="he-IL" dirty="0" smtClean="0">
                <a:latin typeface="Narkisim" panose="020E0502050101010101" pitchFamily="34" charset="-79"/>
                <a:cs typeface="Narkisim" panose="020E0502050101010101" pitchFamily="34" charset="-79"/>
              </a:rPr>
              <a:t>.</a:t>
            </a:r>
          </a:p>
          <a:p>
            <a:pPr marL="0" indent="0" algn="ctr">
              <a:buNone/>
            </a:pPr>
            <a:r>
              <a:rPr lang="he-IL" dirty="0" smtClean="0">
                <a:latin typeface="Narkisim" panose="020E0502050101010101" pitchFamily="34" charset="-79"/>
                <a:cs typeface="Narkisim" panose="020E0502050101010101" pitchFamily="34" charset="-79"/>
              </a:rPr>
              <a:t>צריך לשים לב המאמץ הכרוך בעשיית המלאכה אינו מדד לקביעה אם מותר או אסור לעשות מלאכה בשבת. הדלקת אור בשבת אסורה </a:t>
            </a:r>
            <a:r>
              <a:rPr lang="he-IL" dirty="0" err="1" smtClean="0">
                <a:latin typeface="Narkisim" panose="020E0502050101010101" pitchFamily="34" charset="-79"/>
                <a:cs typeface="Narkisim" panose="020E0502050101010101" pitchFamily="34" charset="-79"/>
              </a:rPr>
              <a:t>מכיון</a:t>
            </a:r>
            <a:r>
              <a:rPr lang="he-IL" dirty="0" smtClean="0">
                <a:latin typeface="Narkisim" panose="020E0502050101010101" pitchFamily="34" charset="-79"/>
                <a:cs typeface="Narkisim" panose="020E0502050101010101" pitchFamily="34" charset="-79"/>
              </a:rPr>
              <a:t> ש</a:t>
            </a:r>
            <a:r>
              <a:rPr lang="he-IL" b="1" u="sng" dirty="0" smtClean="0">
                <a:latin typeface="Narkisim" panose="020E0502050101010101" pitchFamily="34" charset="-79"/>
                <a:cs typeface="Narkisim" panose="020E0502050101010101" pitchFamily="34" charset="-79"/>
              </a:rPr>
              <a:t>נוצר</a:t>
            </a:r>
            <a:r>
              <a:rPr lang="he-IL" dirty="0" smtClean="0">
                <a:latin typeface="Narkisim" panose="020E0502050101010101" pitchFamily="34" charset="-79"/>
                <a:cs typeface="Narkisim" panose="020E0502050101010101" pitchFamily="34" charset="-79"/>
              </a:rPr>
              <a:t> כאן משהו. </a:t>
            </a:r>
          </a:p>
          <a:p>
            <a:pPr marL="0" indent="0">
              <a:buNone/>
            </a:pPr>
            <a:endParaRPr lang="he-IL" dirty="0"/>
          </a:p>
        </p:txBody>
      </p:sp>
    </p:spTree>
    <p:extLst>
      <p:ext uri="{BB962C8B-B14F-4D97-AF65-F5344CB8AC3E}">
        <p14:creationId xmlns:p14="http://schemas.microsoft.com/office/powerpoint/2010/main" val="775343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ל"ט אבות מלאכה והמשכן</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lstStyle/>
          <a:p>
            <a:pPr algn="just"/>
            <a:r>
              <a:rPr lang="he-IL" dirty="0" smtClean="0">
                <a:latin typeface="Narkisim" panose="020E0502050101010101" pitchFamily="34" charset="-79"/>
                <a:cs typeface="Narkisim" panose="020E0502050101010101" pitchFamily="34" charset="-79"/>
              </a:rPr>
              <a:t>המלאכות האסורות בשבת נלמדו על סמך המלאכות שנעשו במשכן. כל מלאכה שנעשה במשכן או בשביל המשכן אסורה בשבת. חכמים למדו זאת מסמיכות הפרשיות שבתורה. מצוות שבת נזכרת במספר מקומות ליד או בין פסוקים  העוסקים במלאכת המשכן.</a:t>
            </a:r>
          </a:p>
          <a:p>
            <a:pPr marL="0" indent="0" algn="ctr">
              <a:buNone/>
            </a:pPr>
            <a:endParaRPr lang="he-IL" dirty="0">
              <a:latin typeface="Narkisim" panose="020E0502050101010101" pitchFamily="34" charset="-79"/>
              <a:cs typeface="Narkisim" panose="020E0502050101010101" pitchFamily="34" charset="-79"/>
            </a:endParaRPr>
          </a:p>
          <a:p>
            <a:pPr marL="0" indent="0" algn="ctr">
              <a:buNone/>
            </a:pPr>
            <a:r>
              <a:rPr lang="he-IL" dirty="0" smtClean="0">
                <a:latin typeface="Narkisim" panose="020E0502050101010101" pitchFamily="34" charset="-79"/>
                <a:cs typeface="Narkisim" panose="020E0502050101010101" pitchFamily="34" charset="-79"/>
              </a:rPr>
              <a:t>ההסבר </a:t>
            </a:r>
            <a:r>
              <a:rPr lang="he-IL" dirty="0" err="1" smtClean="0">
                <a:latin typeface="Narkisim" panose="020E0502050101010101" pitchFamily="34" charset="-79"/>
                <a:cs typeface="Narkisim" panose="020E0502050101010101" pitchFamily="34" charset="-79"/>
              </a:rPr>
              <a:t>בשיקופית</a:t>
            </a:r>
            <a:r>
              <a:rPr lang="he-IL" dirty="0" smtClean="0">
                <a:latin typeface="Narkisim" panose="020E0502050101010101" pitchFamily="34" charset="-79"/>
                <a:cs typeface="Narkisim" panose="020E0502050101010101" pitchFamily="34" charset="-79"/>
              </a:rPr>
              <a:t> הבאה...</a:t>
            </a:r>
          </a:p>
          <a:p>
            <a:pPr algn="just"/>
            <a:endParaRPr lang="he-IL"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4083388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200" y="446809"/>
            <a:ext cx="9874827" cy="5730154"/>
          </a:xfrm>
        </p:spPr>
        <p:txBody>
          <a:bodyPr>
            <a:normAutofit fontScale="92500" lnSpcReduction="20000"/>
          </a:bodyPr>
          <a:lstStyle/>
          <a:p>
            <a:r>
              <a:rPr lang="he-IL" dirty="0" smtClean="0">
                <a:latin typeface="Narkisim" panose="020E0502050101010101" pitchFamily="34" charset="-79"/>
                <a:cs typeface="Narkisim" panose="020E0502050101010101" pitchFamily="34" charset="-79"/>
              </a:rPr>
              <a:t>שמות לא:</a:t>
            </a:r>
          </a:p>
          <a:p>
            <a:pPr marL="0" indent="0" algn="just">
              <a:buNone/>
            </a:pPr>
            <a:r>
              <a:rPr lang="he-IL" b="1" dirty="0">
                <a:latin typeface="Narkisim" panose="020E0502050101010101" pitchFamily="34" charset="-79"/>
                <a:cs typeface="Narkisim" panose="020E0502050101010101" pitchFamily="34" charset="-79"/>
              </a:rPr>
              <a:t>א</a:t>
            </a:r>
            <a:r>
              <a:rPr lang="he-IL" dirty="0">
                <a:latin typeface="Narkisim" panose="020E0502050101010101" pitchFamily="34" charset="-79"/>
                <a:cs typeface="Narkisim" panose="020E0502050101010101" pitchFamily="34" charset="-79"/>
              </a:rPr>
              <a:t> וַיְדַבֵּר יְהוָה, אֶל-מֹשֶׁה </a:t>
            </a:r>
            <a:r>
              <a:rPr lang="he-IL" dirty="0" err="1">
                <a:latin typeface="Narkisim" panose="020E0502050101010101" pitchFamily="34" charset="-79"/>
                <a:cs typeface="Narkisim" panose="020E0502050101010101" pitchFamily="34" charset="-79"/>
              </a:rPr>
              <a:t>לֵּאמֹר</a:t>
            </a:r>
            <a:r>
              <a:rPr lang="he-IL" dirty="0">
                <a:latin typeface="Narkisim" panose="020E0502050101010101" pitchFamily="34" charset="-79"/>
                <a:cs typeface="Narkisim" panose="020E0502050101010101" pitchFamily="34" charset="-79"/>
              </a:rPr>
              <a:t>.  </a:t>
            </a:r>
            <a:r>
              <a:rPr lang="he-IL" b="1" dirty="0">
                <a:latin typeface="Narkisim" panose="020E0502050101010101" pitchFamily="34" charset="-79"/>
                <a:cs typeface="Narkisim" panose="020E0502050101010101" pitchFamily="34" charset="-79"/>
              </a:rPr>
              <a:t>ב</a:t>
            </a:r>
            <a:r>
              <a:rPr lang="he-IL" dirty="0">
                <a:latin typeface="Narkisim" panose="020E0502050101010101" pitchFamily="34" charset="-79"/>
                <a:cs typeface="Narkisim" panose="020E0502050101010101" pitchFamily="34" charset="-79"/>
              </a:rPr>
              <a:t> רְאֵה, קָרָאתִי בְשֵׁם, בְּצַלְאֵל בֶּן-אוּרִי בֶן-חוּר, לְמַטֵּה יְהוּדָה.  </a:t>
            </a:r>
            <a:r>
              <a:rPr lang="he-IL" b="1" dirty="0">
                <a:latin typeface="Narkisim" panose="020E0502050101010101" pitchFamily="34" charset="-79"/>
                <a:cs typeface="Narkisim" panose="020E0502050101010101" pitchFamily="34" charset="-79"/>
              </a:rPr>
              <a:t>ג</a:t>
            </a:r>
            <a:r>
              <a:rPr lang="he-IL" dirty="0">
                <a:latin typeface="Narkisim" panose="020E0502050101010101" pitchFamily="34" charset="-79"/>
                <a:cs typeface="Narkisim" panose="020E0502050101010101" pitchFamily="34" charset="-79"/>
              </a:rPr>
              <a:t> וָאֲמַלֵּא אֹתוֹ, רוּחַ </a:t>
            </a:r>
            <a:r>
              <a:rPr lang="he-IL" dirty="0" err="1">
                <a:latin typeface="Narkisim" panose="020E0502050101010101" pitchFamily="34" charset="-79"/>
                <a:cs typeface="Narkisim" panose="020E0502050101010101" pitchFamily="34" charset="-79"/>
              </a:rPr>
              <a:t>אֱלֹהִים</a:t>
            </a:r>
            <a:r>
              <a:rPr lang="he-IL" dirty="0">
                <a:latin typeface="Narkisim" panose="020E0502050101010101" pitchFamily="34" charset="-79"/>
                <a:cs typeface="Narkisim" panose="020E0502050101010101" pitchFamily="34" charset="-79"/>
              </a:rPr>
              <a:t>, בְּחָכְמָה וּבִתְבוּנָה וּבְדַעַת, וּבְכָל-מְלָאכָה.  </a:t>
            </a:r>
            <a:r>
              <a:rPr lang="he-IL" b="1" dirty="0" err="1">
                <a:latin typeface="Narkisim" panose="020E0502050101010101" pitchFamily="34" charset="-79"/>
                <a:cs typeface="Narkisim" panose="020E0502050101010101" pitchFamily="34" charset="-79"/>
              </a:rPr>
              <a:t>ד</a:t>
            </a:r>
            <a:r>
              <a:rPr lang="he-IL" dirty="0" err="1">
                <a:latin typeface="Narkisim" panose="020E0502050101010101" pitchFamily="34" charset="-79"/>
                <a:cs typeface="Narkisim" panose="020E0502050101010101" pitchFamily="34" charset="-79"/>
              </a:rPr>
              <a:t>לַחְשֹׁב</a:t>
            </a:r>
            <a:r>
              <a:rPr lang="he-IL" dirty="0">
                <a:latin typeface="Narkisim" panose="020E0502050101010101" pitchFamily="34" charset="-79"/>
                <a:cs typeface="Narkisim" panose="020E0502050101010101" pitchFamily="34" charset="-79"/>
              </a:rPr>
              <a:t>, מַחֲשָׁבֹת; לַעֲשׂוֹת בַּזָּהָב וּבַכֶּסֶף, </a:t>
            </a:r>
            <a:r>
              <a:rPr lang="he-IL" dirty="0" err="1">
                <a:latin typeface="Narkisim" panose="020E0502050101010101" pitchFamily="34" charset="-79"/>
                <a:cs typeface="Narkisim" panose="020E0502050101010101" pitchFamily="34" charset="-79"/>
              </a:rPr>
              <a:t>וּבַנְּחֹשֶׁת</a:t>
            </a:r>
            <a:r>
              <a:rPr lang="he-IL" dirty="0">
                <a:latin typeface="Narkisim" panose="020E0502050101010101" pitchFamily="34" charset="-79"/>
                <a:cs typeface="Narkisim" panose="020E0502050101010101" pitchFamily="34" charset="-79"/>
              </a:rPr>
              <a:t>.  </a:t>
            </a:r>
            <a:r>
              <a:rPr lang="he-IL" b="1" dirty="0">
                <a:latin typeface="Narkisim" panose="020E0502050101010101" pitchFamily="34" charset="-79"/>
                <a:cs typeface="Narkisim" panose="020E0502050101010101" pitchFamily="34" charset="-79"/>
              </a:rPr>
              <a:t>ה</a:t>
            </a:r>
            <a:r>
              <a:rPr lang="he-IL" dirty="0">
                <a:latin typeface="Narkisim" panose="020E0502050101010101" pitchFamily="34" charset="-79"/>
                <a:cs typeface="Narkisim" panose="020E0502050101010101" pitchFamily="34" charset="-79"/>
              </a:rPr>
              <a:t> </a:t>
            </a:r>
            <a:r>
              <a:rPr lang="he-IL" dirty="0" err="1">
                <a:latin typeface="Narkisim" panose="020E0502050101010101" pitchFamily="34" charset="-79"/>
                <a:cs typeface="Narkisim" panose="020E0502050101010101" pitchFamily="34" charset="-79"/>
              </a:rPr>
              <a:t>וּבַחֲרֹשֶׁת</a:t>
            </a:r>
            <a:r>
              <a:rPr lang="he-IL" dirty="0">
                <a:latin typeface="Narkisim" panose="020E0502050101010101" pitchFamily="34" charset="-79"/>
                <a:cs typeface="Narkisim" panose="020E0502050101010101" pitchFamily="34" charset="-79"/>
              </a:rPr>
              <a:t> אֶבֶן לְמַלֹּאת, </a:t>
            </a:r>
            <a:r>
              <a:rPr lang="he-IL" dirty="0" err="1">
                <a:latin typeface="Narkisim" panose="020E0502050101010101" pitchFamily="34" charset="-79"/>
                <a:cs typeface="Narkisim" panose="020E0502050101010101" pitchFamily="34" charset="-79"/>
              </a:rPr>
              <a:t>וּבַחֲרֹשֶׁת</a:t>
            </a:r>
            <a:r>
              <a:rPr lang="he-IL" dirty="0">
                <a:latin typeface="Narkisim" panose="020E0502050101010101" pitchFamily="34" charset="-79"/>
                <a:cs typeface="Narkisim" panose="020E0502050101010101" pitchFamily="34" charset="-79"/>
              </a:rPr>
              <a:t> עֵץ; לַעֲשׂוֹת, בְּכָל-מְלָאכָה.  </a:t>
            </a:r>
            <a:r>
              <a:rPr lang="he-IL" b="1" dirty="0">
                <a:latin typeface="Narkisim" panose="020E0502050101010101" pitchFamily="34" charset="-79"/>
                <a:cs typeface="Narkisim" panose="020E0502050101010101" pitchFamily="34" charset="-79"/>
              </a:rPr>
              <a:t>ו</a:t>
            </a:r>
            <a:r>
              <a:rPr lang="he-IL" dirty="0">
                <a:latin typeface="Narkisim" panose="020E0502050101010101" pitchFamily="34" charset="-79"/>
                <a:cs typeface="Narkisim" panose="020E0502050101010101" pitchFamily="34" charset="-79"/>
              </a:rPr>
              <a:t> וַאֲנִי הִנֵּה נָתַתִּי אִתּוֹ, אֵת אָהֳלִיאָב </a:t>
            </a:r>
            <a:r>
              <a:rPr lang="he-IL" dirty="0" err="1">
                <a:latin typeface="Narkisim" panose="020E0502050101010101" pitchFamily="34" charset="-79"/>
                <a:cs typeface="Narkisim" panose="020E0502050101010101" pitchFamily="34" charset="-79"/>
              </a:rPr>
              <a:t>בֶּן-אֲחִיסָמָך</a:t>
            </a:r>
            <a:r>
              <a:rPr lang="he-IL" dirty="0">
                <a:latin typeface="Narkisim" panose="020E0502050101010101" pitchFamily="34" charset="-79"/>
                <a:cs typeface="Narkisim" panose="020E0502050101010101" pitchFamily="34" charset="-79"/>
              </a:rPr>
              <a:t>ְ לְמַטֵּה-דָן, וּבְלֵב כָּל-חֲכַם-לֵב, נָתַתִּי חָכְמָה; וְעָשׂוּ, אֵת כָּל-אֲשֶׁר </a:t>
            </a:r>
            <a:r>
              <a:rPr lang="he-IL" dirty="0" err="1">
                <a:latin typeface="Narkisim" panose="020E0502050101010101" pitchFamily="34" charset="-79"/>
                <a:cs typeface="Narkisim" panose="020E0502050101010101" pitchFamily="34" charset="-79"/>
              </a:rPr>
              <a:t>צִוִּיתִך</a:t>
            </a:r>
            <a:r>
              <a:rPr lang="he-IL" dirty="0">
                <a:latin typeface="Narkisim" panose="020E0502050101010101" pitchFamily="34" charset="-79"/>
                <a:cs typeface="Narkisim" panose="020E0502050101010101" pitchFamily="34" charset="-79"/>
              </a:rPr>
              <a:t>ָ.  </a:t>
            </a:r>
            <a:r>
              <a:rPr lang="he-IL" b="1" dirty="0">
                <a:latin typeface="Narkisim" panose="020E0502050101010101" pitchFamily="34" charset="-79"/>
                <a:cs typeface="Narkisim" panose="020E0502050101010101" pitchFamily="34" charset="-79"/>
              </a:rPr>
              <a:t>ז</a:t>
            </a:r>
            <a:r>
              <a:rPr lang="he-IL" dirty="0">
                <a:latin typeface="Narkisim" panose="020E0502050101010101" pitchFamily="34" charset="-79"/>
                <a:cs typeface="Narkisim" panose="020E0502050101010101" pitchFamily="34" charset="-79"/>
              </a:rPr>
              <a:t> אֵת אֹהֶל מוֹעֵד, </a:t>
            </a:r>
            <a:r>
              <a:rPr lang="he-IL" dirty="0" err="1">
                <a:latin typeface="Narkisim" panose="020E0502050101010101" pitchFamily="34" charset="-79"/>
                <a:cs typeface="Narkisim" panose="020E0502050101010101" pitchFamily="34" charset="-79"/>
              </a:rPr>
              <a:t>וְאֶת-הָאָרֹן</a:t>
            </a:r>
            <a:r>
              <a:rPr lang="he-IL" dirty="0">
                <a:latin typeface="Narkisim" panose="020E0502050101010101" pitchFamily="34" charset="-79"/>
                <a:cs typeface="Narkisim" panose="020E0502050101010101" pitchFamily="34" charset="-79"/>
              </a:rPr>
              <a:t> לָעֵדֻת, </a:t>
            </a:r>
            <a:r>
              <a:rPr lang="he-IL" dirty="0" err="1">
                <a:latin typeface="Narkisim" panose="020E0502050101010101" pitchFamily="34" charset="-79"/>
                <a:cs typeface="Narkisim" panose="020E0502050101010101" pitchFamily="34" charset="-79"/>
              </a:rPr>
              <a:t>וְאֶת-הַכַּפֹּרֶת</a:t>
            </a:r>
            <a:r>
              <a:rPr lang="he-IL" dirty="0">
                <a:latin typeface="Narkisim" panose="020E0502050101010101" pitchFamily="34" charset="-79"/>
                <a:cs typeface="Narkisim" panose="020E0502050101010101" pitchFamily="34" charset="-79"/>
              </a:rPr>
              <a:t>, אֲשֶׁר עָלָיו; וְאֵת, כָּל-כְּלֵי הָאֹהֶל.  </a:t>
            </a:r>
            <a:r>
              <a:rPr lang="he-IL" b="1" dirty="0">
                <a:latin typeface="Narkisim" panose="020E0502050101010101" pitchFamily="34" charset="-79"/>
                <a:cs typeface="Narkisim" panose="020E0502050101010101" pitchFamily="34" charset="-79"/>
              </a:rPr>
              <a:t>ח</a:t>
            </a:r>
            <a:r>
              <a:rPr lang="he-IL" dirty="0">
                <a:latin typeface="Narkisim" panose="020E0502050101010101" pitchFamily="34" charset="-79"/>
                <a:cs typeface="Narkisim" panose="020E0502050101010101" pitchFamily="34" charset="-79"/>
              </a:rPr>
              <a:t> </a:t>
            </a:r>
            <a:r>
              <a:rPr lang="he-IL" dirty="0" err="1">
                <a:latin typeface="Narkisim" panose="020E0502050101010101" pitchFamily="34" charset="-79"/>
                <a:cs typeface="Narkisim" panose="020E0502050101010101" pitchFamily="34" charset="-79"/>
              </a:rPr>
              <a:t>וְאֶת-הַשֻּׁלְחָן</a:t>
            </a:r>
            <a:r>
              <a:rPr lang="he-IL" dirty="0">
                <a:latin typeface="Narkisim" panose="020E0502050101010101" pitchFamily="34" charset="-79"/>
                <a:cs typeface="Narkisim" panose="020E0502050101010101" pitchFamily="34" charset="-79"/>
              </a:rPr>
              <a:t>, וְאֶת-כֵּלָיו, </a:t>
            </a:r>
            <a:r>
              <a:rPr lang="he-IL" dirty="0" err="1">
                <a:latin typeface="Narkisim" panose="020E0502050101010101" pitchFamily="34" charset="-79"/>
                <a:cs typeface="Narkisim" panose="020E0502050101010101" pitchFamily="34" charset="-79"/>
              </a:rPr>
              <a:t>וְאֶת-הַמְּנֹרָה</a:t>
            </a:r>
            <a:r>
              <a:rPr lang="he-IL" dirty="0">
                <a:latin typeface="Narkisim" panose="020E0502050101010101" pitchFamily="34" charset="-79"/>
                <a:cs typeface="Narkisim" panose="020E0502050101010101" pitchFamily="34" charset="-79"/>
              </a:rPr>
              <a:t> הַטְּהֹרָה, וְאֶת-כָּל-כֵּלֶיהָ; וְאֵת, מִזְבַּח הַקְּטֹרֶת.  </a:t>
            </a:r>
            <a:r>
              <a:rPr lang="he-IL" b="1" dirty="0">
                <a:latin typeface="Narkisim" panose="020E0502050101010101" pitchFamily="34" charset="-79"/>
                <a:cs typeface="Narkisim" panose="020E0502050101010101" pitchFamily="34" charset="-79"/>
              </a:rPr>
              <a:t>ט</a:t>
            </a:r>
            <a:r>
              <a:rPr lang="he-IL" dirty="0">
                <a:latin typeface="Narkisim" panose="020E0502050101010101" pitchFamily="34" charset="-79"/>
                <a:cs typeface="Narkisim" panose="020E0502050101010101" pitchFamily="34" charset="-79"/>
              </a:rPr>
              <a:t> וְאֶת-מִזְבַּח הָעֹלָה, וְאֶת-כָּל-כֵּלָיו; וְאֶת-הַכִּיּוֹר, וְאֶת-כַּנּוֹ.  </a:t>
            </a:r>
            <a:r>
              <a:rPr lang="he-IL" b="1" dirty="0">
                <a:latin typeface="Narkisim" panose="020E0502050101010101" pitchFamily="34" charset="-79"/>
                <a:cs typeface="Narkisim" panose="020E0502050101010101" pitchFamily="34" charset="-79"/>
              </a:rPr>
              <a:t>י</a:t>
            </a:r>
            <a:r>
              <a:rPr lang="he-IL" dirty="0">
                <a:latin typeface="Narkisim" panose="020E0502050101010101" pitchFamily="34" charset="-79"/>
                <a:cs typeface="Narkisim" panose="020E0502050101010101" pitchFamily="34" charset="-79"/>
              </a:rPr>
              <a:t> וְאֵת, בִּגְדֵי הַשְּׂרָד; וְאֶת-בִּגְדֵי הַקֹּדֶשׁ לְאַהֲרֹן הַכֹּהֵן, וְאֶת-בִּגְדֵי בָנָיו לְכַהֵן.  </a:t>
            </a:r>
            <a:r>
              <a:rPr lang="he-IL" b="1" dirty="0">
                <a:latin typeface="Narkisim" panose="020E0502050101010101" pitchFamily="34" charset="-79"/>
                <a:cs typeface="Narkisim" panose="020E0502050101010101" pitchFamily="34" charset="-79"/>
              </a:rPr>
              <a:t>יא</a:t>
            </a:r>
            <a:r>
              <a:rPr lang="he-IL" dirty="0">
                <a:latin typeface="Narkisim" panose="020E0502050101010101" pitchFamily="34" charset="-79"/>
                <a:cs typeface="Narkisim" panose="020E0502050101010101" pitchFamily="34" charset="-79"/>
              </a:rPr>
              <a:t> וְאֵת שֶׁמֶן הַמִּשְׁחָה </a:t>
            </a:r>
            <a:r>
              <a:rPr lang="he-IL" dirty="0" err="1">
                <a:latin typeface="Narkisim" panose="020E0502050101010101" pitchFamily="34" charset="-79"/>
                <a:cs typeface="Narkisim" panose="020E0502050101010101" pitchFamily="34" charset="-79"/>
              </a:rPr>
              <a:t>וְאֶת-קְטֹרֶת</a:t>
            </a:r>
            <a:r>
              <a:rPr lang="he-IL" dirty="0">
                <a:latin typeface="Narkisim" panose="020E0502050101010101" pitchFamily="34" charset="-79"/>
                <a:cs typeface="Narkisim" panose="020E0502050101010101" pitchFamily="34" charset="-79"/>
              </a:rPr>
              <a:t> הַסַּמִּים, לַקֹּדֶשׁ:  כְּכֹל </a:t>
            </a:r>
            <a:r>
              <a:rPr lang="he-IL" dirty="0" err="1">
                <a:latin typeface="Narkisim" panose="020E0502050101010101" pitchFamily="34" charset="-79"/>
                <a:cs typeface="Narkisim" panose="020E0502050101010101" pitchFamily="34" charset="-79"/>
              </a:rPr>
              <a:t>אֲשֶׁר-צִוִּיתִך</a:t>
            </a:r>
            <a:r>
              <a:rPr lang="he-IL" dirty="0">
                <a:latin typeface="Narkisim" panose="020E0502050101010101" pitchFamily="34" charset="-79"/>
                <a:cs typeface="Narkisim" panose="020E0502050101010101" pitchFamily="34" charset="-79"/>
              </a:rPr>
              <a:t>ָ, יַעֲשׂוּ</a:t>
            </a:r>
            <a:r>
              <a:rPr lang="he-IL" dirty="0" smtClean="0">
                <a:latin typeface="Narkisim" panose="020E0502050101010101" pitchFamily="34" charset="-79"/>
                <a:cs typeface="Narkisim" panose="020E0502050101010101" pitchFamily="34" charset="-79"/>
              </a:rPr>
              <a:t>.</a:t>
            </a:r>
          </a:p>
          <a:p>
            <a:pPr marL="0" indent="0" algn="just">
              <a:buNone/>
            </a:pPr>
            <a:r>
              <a:rPr lang="he-IL" b="1" dirty="0">
                <a:latin typeface="Narkisim" panose="020E0502050101010101" pitchFamily="34" charset="-79"/>
                <a:cs typeface="Narkisim" panose="020E0502050101010101" pitchFamily="34" charset="-79"/>
              </a:rPr>
              <a:t>ב</a:t>
            </a:r>
            <a:r>
              <a:rPr lang="he-IL" dirty="0">
                <a:latin typeface="Narkisim" panose="020E0502050101010101" pitchFamily="34" charset="-79"/>
                <a:cs typeface="Narkisim" panose="020E0502050101010101" pitchFamily="34" charset="-79"/>
              </a:rPr>
              <a:t> וַיֹּאמֶר יְהוָה, אֶל-מֹשֶׁה </a:t>
            </a:r>
            <a:r>
              <a:rPr lang="he-IL" dirty="0" err="1">
                <a:latin typeface="Narkisim" panose="020E0502050101010101" pitchFamily="34" charset="-79"/>
                <a:cs typeface="Narkisim" panose="020E0502050101010101" pitchFamily="34" charset="-79"/>
              </a:rPr>
              <a:t>לֵּאמֹר</a:t>
            </a:r>
            <a:r>
              <a:rPr lang="he-IL" dirty="0">
                <a:latin typeface="Narkisim" panose="020E0502050101010101" pitchFamily="34" charset="-79"/>
                <a:cs typeface="Narkisim" panose="020E0502050101010101" pitchFamily="34" charset="-79"/>
              </a:rPr>
              <a:t>.  </a:t>
            </a:r>
            <a:r>
              <a:rPr lang="he-IL" b="1" dirty="0" err="1">
                <a:latin typeface="Narkisim" panose="020E0502050101010101" pitchFamily="34" charset="-79"/>
                <a:cs typeface="Narkisim" panose="020E0502050101010101" pitchFamily="34" charset="-79"/>
              </a:rPr>
              <a:t>יג</a:t>
            </a:r>
            <a:r>
              <a:rPr lang="he-IL" dirty="0">
                <a:latin typeface="Narkisim" panose="020E0502050101010101" pitchFamily="34" charset="-79"/>
                <a:cs typeface="Narkisim" panose="020E0502050101010101" pitchFamily="34" charset="-79"/>
              </a:rPr>
              <a:t> וְאַתָּה דַּבֵּר אֶל-בְּנֵי יִשְׂרָאֵל, </a:t>
            </a:r>
            <a:r>
              <a:rPr lang="he-IL" dirty="0" err="1">
                <a:latin typeface="Narkisim" panose="020E0502050101010101" pitchFamily="34" charset="-79"/>
                <a:cs typeface="Narkisim" panose="020E0502050101010101" pitchFamily="34" charset="-79"/>
              </a:rPr>
              <a:t>לֵאמֹר</a:t>
            </a:r>
            <a:r>
              <a:rPr lang="he-IL" dirty="0">
                <a:latin typeface="Narkisim" panose="020E0502050101010101" pitchFamily="34" charset="-79"/>
                <a:cs typeface="Narkisim" panose="020E0502050101010101" pitchFamily="34" charset="-79"/>
              </a:rPr>
              <a:t>, אַךְ אֶת-שַׁבְּתֹתַי, תִּשְׁמֹרוּ:  כִּי אוֹת הִוא בֵּינִי וּבֵינֵיכֶם, </a:t>
            </a:r>
            <a:r>
              <a:rPr lang="he-IL" dirty="0" err="1">
                <a:latin typeface="Narkisim" panose="020E0502050101010101" pitchFamily="34" charset="-79"/>
                <a:cs typeface="Narkisim" panose="020E0502050101010101" pitchFamily="34" charset="-79"/>
              </a:rPr>
              <a:t>לְדֹרֹתֵיכֶם</a:t>
            </a:r>
            <a:r>
              <a:rPr lang="he-IL" dirty="0">
                <a:latin typeface="Narkisim" panose="020E0502050101010101" pitchFamily="34" charset="-79"/>
                <a:cs typeface="Narkisim" panose="020E0502050101010101" pitchFamily="34" charset="-79"/>
              </a:rPr>
              <a:t>--לָדַעַת, כִּי אֲנִי יְהוָה מְקַדִּשְׁכֶם.  </a:t>
            </a:r>
            <a:r>
              <a:rPr lang="he-IL" b="1" dirty="0" err="1">
                <a:latin typeface="Narkisim" panose="020E0502050101010101" pitchFamily="34" charset="-79"/>
                <a:cs typeface="Narkisim" panose="020E0502050101010101" pitchFamily="34" charset="-79"/>
              </a:rPr>
              <a:t>יד</a:t>
            </a:r>
            <a:r>
              <a:rPr lang="he-IL" dirty="0" err="1">
                <a:latin typeface="Narkisim" panose="020E0502050101010101" pitchFamily="34" charset="-79"/>
                <a:cs typeface="Narkisim" panose="020E0502050101010101" pitchFamily="34" charset="-79"/>
              </a:rPr>
              <a:t>וּשְׁמַרְתֶּם</a:t>
            </a:r>
            <a:r>
              <a:rPr lang="he-IL" dirty="0">
                <a:latin typeface="Narkisim" panose="020E0502050101010101" pitchFamily="34" charset="-79"/>
                <a:cs typeface="Narkisim" panose="020E0502050101010101" pitchFamily="34" charset="-79"/>
              </a:rPr>
              <a:t>, אֶת-הַשַּׁבָּת, כִּי קֹדֶשׁ הִוא, לָכֶם; מְחַלְלֶיהָ, מוֹת יוּמָת--כִּי </a:t>
            </a:r>
            <a:r>
              <a:rPr lang="he-IL" dirty="0" err="1">
                <a:latin typeface="Narkisim" panose="020E0502050101010101" pitchFamily="34" charset="-79"/>
                <a:cs typeface="Narkisim" panose="020E0502050101010101" pitchFamily="34" charset="-79"/>
              </a:rPr>
              <a:t>כָּל-הָעֹשֶׂה</a:t>
            </a:r>
            <a:r>
              <a:rPr lang="he-IL" dirty="0">
                <a:latin typeface="Narkisim" panose="020E0502050101010101" pitchFamily="34" charset="-79"/>
                <a:cs typeface="Narkisim" panose="020E0502050101010101" pitchFamily="34" charset="-79"/>
              </a:rPr>
              <a:t> בָהּ מְלָאכָה, וְנִכְרְתָה הַנֶּפֶשׁ הַהִוא מִקֶּרֶב עַמֶּיהָ.  </a:t>
            </a:r>
            <a:r>
              <a:rPr lang="he-IL" b="1" dirty="0">
                <a:latin typeface="Narkisim" panose="020E0502050101010101" pitchFamily="34" charset="-79"/>
                <a:cs typeface="Narkisim" panose="020E0502050101010101" pitchFamily="34" charset="-79"/>
              </a:rPr>
              <a:t>טו</a:t>
            </a:r>
            <a:r>
              <a:rPr lang="he-IL" dirty="0">
                <a:latin typeface="Narkisim" panose="020E0502050101010101" pitchFamily="34" charset="-79"/>
                <a:cs typeface="Narkisim" panose="020E0502050101010101" pitchFamily="34" charset="-79"/>
              </a:rPr>
              <a:t> שֵׁשֶׁת יָמִים, יֵעָשֶׂה מְלָאכָה, וּבַיּוֹם הַשְּׁבִיעִי שַׁבַּת שַׁבָּתוֹן קֹדֶשׁ, לַיהוָה; </a:t>
            </a:r>
            <a:r>
              <a:rPr lang="he-IL" dirty="0" err="1">
                <a:latin typeface="Narkisim" panose="020E0502050101010101" pitchFamily="34" charset="-79"/>
                <a:cs typeface="Narkisim" panose="020E0502050101010101" pitchFamily="34" charset="-79"/>
              </a:rPr>
              <a:t>כָּל-הָעֹשֶׂה</a:t>
            </a:r>
            <a:r>
              <a:rPr lang="he-IL" dirty="0">
                <a:latin typeface="Narkisim" panose="020E0502050101010101" pitchFamily="34" charset="-79"/>
                <a:cs typeface="Narkisim" panose="020E0502050101010101" pitchFamily="34" charset="-79"/>
              </a:rPr>
              <a:t> מְלָאכָה בְּיוֹם הַשַּׁבָּת, מוֹת יוּמָת.  </a:t>
            </a:r>
            <a:r>
              <a:rPr lang="he-IL" b="1" dirty="0" err="1">
                <a:latin typeface="Narkisim" panose="020E0502050101010101" pitchFamily="34" charset="-79"/>
                <a:cs typeface="Narkisim" panose="020E0502050101010101" pitchFamily="34" charset="-79"/>
              </a:rPr>
              <a:t>טז</a:t>
            </a:r>
            <a:r>
              <a:rPr lang="he-IL" dirty="0">
                <a:latin typeface="Narkisim" panose="020E0502050101010101" pitchFamily="34" charset="-79"/>
                <a:cs typeface="Narkisim" panose="020E0502050101010101" pitchFamily="34" charset="-79"/>
              </a:rPr>
              <a:t> וְשָׁמְרוּ בְנֵי-יִשְׂרָאֵל, אֶת-הַשַּׁבָּת, לַעֲשׂוֹת אֶת-הַשַּׁבָּת </a:t>
            </a:r>
            <a:r>
              <a:rPr lang="he-IL" dirty="0" err="1">
                <a:latin typeface="Narkisim" panose="020E0502050101010101" pitchFamily="34" charset="-79"/>
                <a:cs typeface="Narkisim" panose="020E0502050101010101" pitchFamily="34" charset="-79"/>
              </a:rPr>
              <a:t>לְדֹרֹתָם</a:t>
            </a:r>
            <a:r>
              <a:rPr lang="he-IL" dirty="0">
                <a:latin typeface="Narkisim" panose="020E0502050101010101" pitchFamily="34" charset="-79"/>
                <a:cs typeface="Narkisim" panose="020E0502050101010101" pitchFamily="34" charset="-79"/>
              </a:rPr>
              <a:t>, בְּרִית עוֹלָם.  </a:t>
            </a:r>
            <a:r>
              <a:rPr lang="he-IL" b="1" dirty="0" err="1">
                <a:latin typeface="Narkisim" panose="020E0502050101010101" pitchFamily="34" charset="-79"/>
                <a:cs typeface="Narkisim" panose="020E0502050101010101" pitchFamily="34" charset="-79"/>
              </a:rPr>
              <a:t>יז</a:t>
            </a:r>
            <a:r>
              <a:rPr lang="he-IL" dirty="0">
                <a:latin typeface="Narkisim" panose="020E0502050101010101" pitchFamily="34" charset="-79"/>
                <a:cs typeface="Narkisim" panose="020E0502050101010101" pitchFamily="34" charset="-79"/>
              </a:rPr>
              <a:t> בֵּינִי, וּבֵין בְּנֵי יִשְׂרָאֵל--אוֹת הִוא, לְעֹלָם:  כִּי-שֵׁשֶׁת יָמִים, עָשָׂה יְהוָה אֶת-הַשָּׁמַיִם וְאֶת-הָאָרֶץ, וּבַיּוֹם הַשְּׁבִיעִי, שָׁבַת </a:t>
            </a:r>
            <a:r>
              <a:rPr lang="he-IL" dirty="0" err="1">
                <a:latin typeface="Narkisim" panose="020E0502050101010101" pitchFamily="34" charset="-79"/>
                <a:cs typeface="Narkisim" panose="020E0502050101010101" pitchFamily="34" charset="-79"/>
              </a:rPr>
              <a:t>וַיִּנָּפַש</a:t>
            </a:r>
            <a:r>
              <a:rPr lang="he-IL" dirty="0">
                <a:latin typeface="Narkisim" panose="020E0502050101010101" pitchFamily="34" charset="-79"/>
                <a:cs typeface="Narkisim" panose="020E0502050101010101" pitchFamily="34" charset="-79"/>
              </a:rPr>
              <a:t>ׁ. </a:t>
            </a:r>
          </a:p>
        </p:txBody>
      </p:sp>
      <p:sp>
        <p:nvSpPr>
          <p:cNvPr id="4" name="TextBox 3"/>
          <p:cNvSpPr txBox="1"/>
          <p:nvPr/>
        </p:nvSpPr>
        <p:spPr>
          <a:xfrm>
            <a:off x="10796155" y="1859972"/>
            <a:ext cx="1184564" cy="523220"/>
          </a:xfrm>
          <a:prstGeom prst="rect">
            <a:avLst/>
          </a:prstGeom>
          <a:noFill/>
          <a:ln>
            <a:solidFill>
              <a:schemeClr val="tx1"/>
            </a:solidFill>
          </a:ln>
        </p:spPr>
        <p:txBody>
          <a:bodyPr wrap="square" rtlCol="1">
            <a:spAutoFit/>
          </a:bodyPr>
          <a:lstStyle/>
          <a:p>
            <a:r>
              <a:rPr lang="he-IL" sz="2800" dirty="0" smtClean="0">
                <a:latin typeface="Narkisim" panose="020E0502050101010101" pitchFamily="34" charset="-79"/>
                <a:cs typeface="Narkisim" panose="020E0502050101010101" pitchFamily="34" charset="-79"/>
              </a:rPr>
              <a:t>המשכן</a:t>
            </a:r>
            <a:endParaRPr lang="he-IL" sz="2800" dirty="0">
              <a:latin typeface="Narkisim" panose="020E0502050101010101" pitchFamily="34" charset="-79"/>
              <a:cs typeface="Narkisim" panose="020E0502050101010101" pitchFamily="34" charset="-79"/>
            </a:endParaRPr>
          </a:p>
        </p:txBody>
      </p:sp>
      <p:sp>
        <p:nvSpPr>
          <p:cNvPr id="5" name="TextBox 4"/>
          <p:cNvSpPr txBox="1"/>
          <p:nvPr/>
        </p:nvSpPr>
        <p:spPr>
          <a:xfrm>
            <a:off x="10796155" y="4443845"/>
            <a:ext cx="1184564" cy="523220"/>
          </a:xfrm>
          <a:prstGeom prst="rect">
            <a:avLst/>
          </a:prstGeom>
          <a:noFill/>
          <a:ln>
            <a:solidFill>
              <a:schemeClr val="tx1"/>
            </a:solidFill>
          </a:ln>
        </p:spPr>
        <p:txBody>
          <a:bodyPr wrap="square" rtlCol="1">
            <a:spAutoFit/>
          </a:bodyPr>
          <a:lstStyle/>
          <a:p>
            <a:pPr algn="ctr"/>
            <a:r>
              <a:rPr lang="he-IL" sz="2800" dirty="0" smtClean="0">
                <a:latin typeface="Narkisim" panose="020E0502050101010101" pitchFamily="34" charset="-79"/>
                <a:cs typeface="Narkisim" panose="020E0502050101010101" pitchFamily="34" charset="-79"/>
              </a:rPr>
              <a:t>שבת</a:t>
            </a:r>
            <a:endParaRPr lang="he-IL" sz="2800" dirty="0">
              <a:latin typeface="Narkisim" panose="020E0502050101010101" pitchFamily="34" charset="-79"/>
              <a:cs typeface="Narkisim" panose="020E0502050101010101" pitchFamily="34" charset="-79"/>
            </a:endParaRPr>
          </a:p>
        </p:txBody>
      </p:sp>
      <p:sp>
        <p:nvSpPr>
          <p:cNvPr id="6" name="סוגר מסולסל שמאלי 5"/>
          <p:cNvSpPr/>
          <p:nvPr/>
        </p:nvSpPr>
        <p:spPr>
          <a:xfrm>
            <a:off x="529936" y="904009"/>
            <a:ext cx="308264" cy="5039591"/>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7" name="TextBox 6"/>
          <p:cNvSpPr txBox="1"/>
          <p:nvPr/>
        </p:nvSpPr>
        <p:spPr>
          <a:xfrm>
            <a:off x="41562" y="519381"/>
            <a:ext cx="405246" cy="5693866"/>
          </a:xfrm>
          <a:prstGeom prst="rect">
            <a:avLst/>
          </a:prstGeom>
          <a:noFill/>
          <a:ln>
            <a:solidFill>
              <a:schemeClr val="tx1"/>
            </a:solidFill>
          </a:ln>
        </p:spPr>
        <p:txBody>
          <a:bodyPr wrap="square" rtlCol="1">
            <a:spAutoFit/>
          </a:bodyPr>
          <a:lstStyle/>
          <a:p>
            <a:r>
              <a:rPr lang="he-IL" sz="2800" dirty="0" smtClean="0">
                <a:latin typeface="Narkisim" panose="020E0502050101010101" pitchFamily="34" charset="-79"/>
                <a:cs typeface="Narkisim" panose="020E0502050101010101" pitchFamily="34" charset="-79"/>
              </a:rPr>
              <a:t>סמיכות</a:t>
            </a:r>
          </a:p>
          <a:p>
            <a:r>
              <a:rPr lang="he-IL" sz="2800" dirty="0" smtClean="0">
                <a:latin typeface="Narkisim" panose="020E0502050101010101" pitchFamily="34" charset="-79"/>
                <a:cs typeface="Narkisim" panose="020E0502050101010101" pitchFamily="34" charset="-79"/>
              </a:rPr>
              <a:t> פרשי</a:t>
            </a:r>
          </a:p>
          <a:p>
            <a:r>
              <a:rPr lang="he-IL" sz="2800" dirty="0" err="1" smtClean="0">
                <a:latin typeface="Narkisim" panose="020E0502050101010101" pitchFamily="34" charset="-79"/>
                <a:cs typeface="Narkisim" panose="020E0502050101010101" pitchFamily="34" charset="-79"/>
              </a:rPr>
              <a:t>ות</a:t>
            </a:r>
            <a:endParaRPr lang="he-IL" sz="28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288426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200" y="290945"/>
            <a:ext cx="9718964" cy="5886018"/>
          </a:xfrm>
        </p:spPr>
        <p:txBody>
          <a:bodyPr>
            <a:normAutofit fontScale="92500" lnSpcReduction="10000"/>
          </a:bodyPr>
          <a:lstStyle/>
          <a:p>
            <a:r>
              <a:rPr lang="he-IL" dirty="0" smtClean="0">
                <a:latin typeface="Narkisim" panose="020E0502050101010101" pitchFamily="34" charset="-79"/>
                <a:cs typeface="Narkisim" panose="020E0502050101010101" pitchFamily="34" charset="-79"/>
              </a:rPr>
              <a:t>שמות ל"ה:</a:t>
            </a:r>
          </a:p>
          <a:p>
            <a:pPr marL="0" indent="0" algn="just">
              <a:buNone/>
            </a:pPr>
            <a:r>
              <a:rPr lang="he-IL" dirty="0" err="1" smtClean="0">
                <a:latin typeface="Narkisim" panose="020E0502050101010101" pitchFamily="34" charset="-79"/>
                <a:cs typeface="Narkisim" panose="020E0502050101010101" pitchFamily="34" charset="-79"/>
              </a:rPr>
              <a:t>וַיַּקְהֵל</a:t>
            </a:r>
            <a:r>
              <a:rPr lang="he-IL" dirty="0" smtClean="0">
                <a:latin typeface="Narkisim" panose="020E0502050101010101" pitchFamily="34" charset="-79"/>
                <a:cs typeface="Narkisim" panose="020E0502050101010101" pitchFamily="34" charset="-79"/>
              </a:rPr>
              <a:t> </a:t>
            </a:r>
            <a:r>
              <a:rPr lang="he-IL" dirty="0">
                <a:latin typeface="Narkisim" panose="020E0502050101010101" pitchFamily="34" charset="-79"/>
                <a:cs typeface="Narkisim" panose="020E0502050101010101" pitchFamily="34" charset="-79"/>
              </a:rPr>
              <a:t>מֹשֶׁה, אֶת-כָּל-עֲדַת בְּנֵי יִשְׂרָאֵל--וַיֹּאמֶר </a:t>
            </a:r>
            <a:r>
              <a:rPr lang="he-IL" dirty="0" err="1">
                <a:latin typeface="Narkisim" panose="020E0502050101010101" pitchFamily="34" charset="-79"/>
                <a:cs typeface="Narkisim" panose="020E0502050101010101" pitchFamily="34" charset="-79"/>
              </a:rPr>
              <a:t>אֲלֵהֶם</a:t>
            </a:r>
            <a:r>
              <a:rPr lang="he-IL" dirty="0">
                <a:latin typeface="Narkisim" panose="020E0502050101010101" pitchFamily="34" charset="-79"/>
                <a:cs typeface="Narkisim" panose="020E0502050101010101" pitchFamily="34" charset="-79"/>
              </a:rPr>
              <a:t>:  אֵלֶּה, הַדְּבָרִים, </a:t>
            </a:r>
            <a:r>
              <a:rPr lang="he-IL" dirty="0" err="1">
                <a:latin typeface="Narkisim" panose="020E0502050101010101" pitchFamily="34" charset="-79"/>
                <a:cs typeface="Narkisim" panose="020E0502050101010101" pitchFamily="34" charset="-79"/>
              </a:rPr>
              <a:t>אֲשֶׁר-צִוָּה</a:t>
            </a:r>
            <a:r>
              <a:rPr lang="he-IL" dirty="0">
                <a:latin typeface="Narkisim" panose="020E0502050101010101" pitchFamily="34" charset="-79"/>
                <a:cs typeface="Narkisim" panose="020E0502050101010101" pitchFamily="34" charset="-79"/>
              </a:rPr>
              <a:t> יְהוָה, לַעֲשֹׂת אֹתָם.  </a:t>
            </a:r>
            <a:r>
              <a:rPr lang="he-IL" b="1" dirty="0">
                <a:latin typeface="Narkisim" panose="020E0502050101010101" pitchFamily="34" charset="-79"/>
                <a:cs typeface="Narkisim" panose="020E0502050101010101" pitchFamily="34" charset="-79"/>
              </a:rPr>
              <a:t>ב</a:t>
            </a:r>
            <a:r>
              <a:rPr lang="he-IL" dirty="0">
                <a:latin typeface="Narkisim" panose="020E0502050101010101" pitchFamily="34" charset="-79"/>
                <a:cs typeface="Narkisim" panose="020E0502050101010101" pitchFamily="34" charset="-79"/>
              </a:rPr>
              <a:t> שֵׁשֶׁת יָמִים, תֵּעָשֶׂה מְלָאכָה, וּבַיּוֹם הַשְּׁבִיעִי יִהְיֶה לָכֶם קֹדֶשׁ שַׁבַּת שַׁבָּתוֹן, לַיהוָה; </a:t>
            </a:r>
            <a:r>
              <a:rPr lang="he-IL" dirty="0" err="1">
                <a:latin typeface="Narkisim" panose="020E0502050101010101" pitchFamily="34" charset="-79"/>
                <a:cs typeface="Narkisim" panose="020E0502050101010101" pitchFamily="34" charset="-79"/>
              </a:rPr>
              <a:t>כָּל-הָעֹשֶׂה</a:t>
            </a:r>
            <a:r>
              <a:rPr lang="he-IL" dirty="0">
                <a:latin typeface="Narkisim" panose="020E0502050101010101" pitchFamily="34" charset="-79"/>
                <a:cs typeface="Narkisim" panose="020E0502050101010101" pitchFamily="34" charset="-79"/>
              </a:rPr>
              <a:t> בוֹ מְלָאכָה, יוּמָת.  </a:t>
            </a:r>
            <a:r>
              <a:rPr lang="he-IL" b="1" dirty="0">
                <a:latin typeface="Narkisim" panose="020E0502050101010101" pitchFamily="34" charset="-79"/>
                <a:cs typeface="Narkisim" panose="020E0502050101010101" pitchFamily="34" charset="-79"/>
              </a:rPr>
              <a:t>ג</a:t>
            </a:r>
            <a:r>
              <a:rPr lang="he-IL" dirty="0">
                <a:latin typeface="Narkisim" panose="020E0502050101010101" pitchFamily="34" charset="-79"/>
                <a:cs typeface="Narkisim" panose="020E0502050101010101" pitchFamily="34" charset="-79"/>
              </a:rPr>
              <a:t> לֹא-תְבַעֲרוּ אֵשׁ, בְּכֹל מֹשְׁבֹתֵיכֶם, בְּיוֹם, הַשַּׁבָּת. </a:t>
            </a:r>
            <a:endParaRPr lang="he-IL" dirty="0" smtClean="0">
              <a:latin typeface="Narkisim" panose="020E0502050101010101" pitchFamily="34" charset="-79"/>
              <a:cs typeface="Narkisim" panose="020E0502050101010101" pitchFamily="34" charset="-79"/>
            </a:endParaRPr>
          </a:p>
          <a:p>
            <a:pPr marL="0" indent="0" algn="just">
              <a:buNone/>
            </a:pPr>
            <a:endParaRPr lang="he-IL" dirty="0">
              <a:latin typeface="Narkisim" panose="020E0502050101010101" pitchFamily="34" charset="-79"/>
              <a:cs typeface="Narkisim" panose="020E0502050101010101" pitchFamily="34" charset="-79"/>
            </a:endParaRPr>
          </a:p>
          <a:p>
            <a:pPr marL="0" indent="0" algn="just">
              <a:buNone/>
            </a:pPr>
            <a:r>
              <a:rPr lang="he-IL" b="1" dirty="0">
                <a:latin typeface="Narkisim" panose="020E0502050101010101" pitchFamily="34" charset="-79"/>
                <a:cs typeface="Narkisim" panose="020E0502050101010101" pitchFamily="34" charset="-79"/>
              </a:rPr>
              <a:t>ד</a:t>
            </a:r>
            <a:r>
              <a:rPr lang="he-IL" dirty="0">
                <a:latin typeface="Narkisim" panose="020E0502050101010101" pitchFamily="34" charset="-79"/>
                <a:cs typeface="Narkisim" panose="020E0502050101010101" pitchFamily="34" charset="-79"/>
              </a:rPr>
              <a:t> וַיֹּאמֶר מֹשֶׁה, אֶל-כָּל-עֲדַת בְּנֵי-יִשְׂרָאֵל </a:t>
            </a:r>
            <a:r>
              <a:rPr lang="he-IL" dirty="0" err="1">
                <a:latin typeface="Narkisim" panose="020E0502050101010101" pitchFamily="34" charset="-79"/>
                <a:cs typeface="Narkisim" panose="020E0502050101010101" pitchFamily="34" charset="-79"/>
              </a:rPr>
              <a:t>לֵאמֹר</a:t>
            </a:r>
            <a:r>
              <a:rPr lang="he-IL" dirty="0">
                <a:latin typeface="Narkisim" panose="020E0502050101010101" pitchFamily="34" charset="-79"/>
                <a:cs typeface="Narkisim" panose="020E0502050101010101" pitchFamily="34" charset="-79"/>
              </a:rPr>
              <a:t>:  זֶה הַדָּבָר, </a:t>
            </a:r>
            <a:r>
              <a:rPr lang="he-IL" dirty="0" err="1">
                <a:latin typeface="Narkisim" panose="020E0502050101010101" pitchFamily="34" charset="-79"/>
                <a:cs typeface="Narkisim" panose="020E0502050101010101" pitchFamily="34" charset="-79"/>
              </a:rPr>
              <a:t>אֲשֶׁר-צִוָּה</a:t>
            </a:r>
            <a:r>
              <a:rPr lang="he-IL" dirty="0">
                <a:latin typeface="Narkisim" panose="020E0502050101010101" pitchFamily="34" charset="-79"/>
                <a:cs typeface="Narkisim" panose="020E0502050101010101" pitchFamily="34" charset="-79"/>
              </a:rPr>
              <a:t> יְהוָה </a:t>
            </a:r>
            <a:r>
              <a:rPr lang="he-IL" dirty="0" err="1">
                <a:latin typeface="Narkisim" panose="020E0502050101010101" pitchFamily="34" charset="-79"/>
                <a:cs typeface="Narkisim" panose="020E0502050101010101" pitchFamily="34" charset="-79"/>
              </a:rPr>
              <a:t>לֵאמֹר</a:t>
            </a:r>
            <a:r>
              <a:rPr lang="he-IL" dirty="0">
                <a:latin typeface="Narkisim" panose="020E0502050101010101" pitchFamily="34" charset="-79"/>
                <a:cs typeface="Narkisim" panose="020E0502050101010101" pitchFamily="34" charset="-79"/>
              </a:rPr>
              <a:t>.  </a:t>
            </a:r>
            <a:r>
              <a:rPr lang="he-IL" b="1" dirty="0">
                <a:latin typeface="Narkisim" panose="020E0502050101010101" pitchFamily="34" charset="-79"/>
                <a:cs typeface="Narkisim" panose="020E0502050101010101" pitchFamily="34" charset="-79"/>
              </a:rPr>
              <a:t>ה</a:t>
            </a:r>
            <a:r>
              <a:rPr lang="he-IL" dirty="0">
                <a:latin typeface="Narkisim" panose="020E0502050101010101" pitchFamily="34" charset="-79"/>
                <a:cs typeface="Narkisim" panose="020E0502050101010101" pitchFamily="34" charset="-79"/>
              </a:rPr>
              <a:t> קְחוּ מֵאִתְּכֶם תְּרוּמָה, לַיהוָה, כֹּל נְדִיב לִבּוֹ, יְבִיאֶהָ אֵת תְּרוּמַת יְהוָה:  זָהָב וָכֶסֶף, </a:t>
            </a:r>
            <a:r>
              <a:rPr lang="he-IL" dirty="0" err="1">
                <a:latin typeface="Narkisim" panose="020E0502050101010101" pitchFamily="34" charset="-79"/>
                <a:cs typeface="Narkisim" panose="020E0502050101010101" pitchFamily="34" charset="-79"/>
              </a:rPr>
              <a:t>וּנְחֹשֶׁת</a:t>
            </a:r>
            <a:r>
              <a:rPr lang="he-IL" dirty="0">
                <a:latin typeface="Narkisim" panose="020E0502050101010101" pitchFamily="34" charset="-79"/>
                <a:cs typeface="Narkisim" panose="020E0502050101010101" pitchFamily="34" charset="-79"/>
              </a:rPr>
              <a:t>.  </a:t>
            </a:r>
            <a:r>
              <a:rPr lang="he-IL" b="1" dirty="0">
                <a:latin typeface="Narkisim" panose="020E0502050101010101" pitchFamily="34" charset="-79"/>
                <a:cs typeface="Narkisim" panose="020E0502050101010101" pitchFamily="34" charset="-79"/>
              </a:rPr>
              <a:t>ו</a:t>
            </a:r>
            <a:r>
              <a:rPr lang="he-IL" dirty="0">
                <a:latin typeface="Narkisim" panose="020E0502050101010101" pitchFamily="34" charset="-79"/>
                <a:cs typeface="Narkisim" panose="020E0502050101010101" pitchFamily="34" charset="-79"/>
              </a:rPr>
              <a:t> וּתְכֵלֶת וְאַרְגָּמָן וְתוֹלַעַת שָׁנִי, וְשֵׁשׁ וְעִזִּים.  </a:t>
            </a:r>
            <a:r>
              <a:rPr lang="he-IL" b="1" dirty="0">
                <a:latin typeface="Narkisim" panose="020E0502050101010101" pitchFamily="34" charset="-79"/>
                <a:cs typeface="Narkisim" panose="020E0502050101010101" pitchFamily="34" charset="-79"/>
              </a:rPr>
              <a:t>ז</a:t>
            </a:r>
            <a:r>
              <a:rPr lang="he-IL" dirty="0">
                <a:latin typeface="Narkisim" panose="020E0502050101010101" pitchFamily="34" charset="-79"/>
                <a:cs typeface="Narkisim" panose="020E0502050101010101" pitchFamily="34" charset="-79"/>
              </a:rPr>
              <a:t> </a:t>
            </a:r>
            <a:r>
              <a:rPr lang="he-IL" dirty="0" err="1">
                <a:latin typeface="Narkisim" panose="020E0502050101010101" pitchFamily="34" charset="-79"/>
                <a:cs typeface="Narkisim" panose="020E0502050101010101" pitchFamily="34" charset="-79"/>
              </a:rPr>
              <a:t>וְעֹרֹת</a:t>
            </a:r>
            <a:r>
              <a:rPr lang="he-IL" dirty="0">
                <a:latin typeface="Narkisim" panose="020E0502050101010101" pitchFamily="34" charset="-79"/>
                <a:cs typeface="Narkisim" panose="020E0502050101010101" pitchFamily="34" charset="-79"/>
              </a:rPr>
              <a:t> אֵילִם </a:t>
            </a:r>
            <a:r>
              <a:rPr lang="he-IL" dirty="0" err="1">
                <a:latin typeface="Narkisim" panose="020E0502050101010101" pitchFamily="34" charset="-79"/>
                <a:cs typeface="Narkisim" panose="020E0502050101010101" pitchFamily="34" charset="-79"/>
              </a:rPr>
              <a:t>מְאָדָּמִים</a:t>
            </a:r>
            <a:r>
              <a:rPr lang="he-IL" dirty="0">
                <a:latin typeface="Narkisim" panose="020E0502050101010101" pitchFamily="34" charset="-79"/>
                <a:cs typeface="Narkisim" panose="020E0502050101010101" pitchFamily="34" charset="-79"/>
              </a:rPr>
              <a:t> </a:t>
            </a:r>
            <a:r>
              <a:rPr lang="he-IL" dirty="0" err="1">
                <a:latin typeface="Narkisim" panose="020E0502050101010101" pitchFamily="34" charset="-79"/>
                <a:cs typeface="Narkisim" panose="020E0502050101010101" pitchFamily="34" charset="-79"/>
              </a:rPr>
              <a:t>וְעֹרֹת</a:t>
            </a:r>
            <a:r>
              <a:rPr lang="he-IL" dirty="0">
                <a:latin typeface="Narkisim" panose="020E0502050101010101" pitchFamily="34" charset="-79"/>
                <a:cs typeface="Narkisim" panose="020E0502050101010101" pitchFamily="34" charset="-79"/>
              </a:rPr>
              <a:t> תְּחָשִׁים, וַעֲצֵי שִׁטִּים.  </a:t>
            </a:r>
            <a:r>
              <a:rPr lang="he-IL" b="1" dirty="0">
                <a:latin typeface="Narkisim" panose="020E0502050101010101" pitchFamily="34" charset="-79"/>
                <a:cs typeface="Narkisim" panose="020E0502050101010101" pitchFamily="34" charset="-79"/>
              </a:rPr>
              <a:t>ח</a:t>
            </a:r>
            <a:r>
              <a:rPr lang="he-IL" dirty="0">
                <a:latin typeface="Narkisim" panose="020E0502050101010101" pitchFamily="34" charset="-79"/>
                <a:cs typeface="Narkisim" panose="020E0502050101010101" pitchFamily="34" charset="-79"/>
              </a:rPr>
              <a:t> וְשֶׁמֶן, לַמָּאוֹר; וּבְשָׂמִים לְשֶׁמֶן הַמִּשְׁחָה, </a:t>
            </a:r>
            <a:r>
              <a:rPr lang="he-IL" dirty="0" err="1">
                <a:latin typeface="Narkisim" panose="020E0502050101010101" pitchFamily="34" charset="-79"/>
                <a:cs typeface="Narkisim" panose="020E0502050101010101" pitchFamily="34" charset="-79"/>
              </a:rPr>
              <a:t>וְלִקְטֹרֶת</a:t>
            </a:r>
            <a:r>
              <a:rPr lang="he-IL" dirty="0">
                <a:latin typeface="Narkisim" panose="020E0502050101010101" pitchFamily="34" charset="-79"/>
                <a:cs typeface="Narkisim" panose="020E0502050101010101" pitchFamily="34" charset="-79"/>
              </a:rPr>
              <a:t> הַסַּמִּים.  </a:t>
            </a:r>
            <a:r>
              <a:rPr lang="he-IL" b="1" dirty="0" err="1">
                <a:latin typeface="Narkisim" panose="020E0502050101010101" pitchFamily="34" charset="-79"/>
                <a:cs typeface="Narkisim" panose="020E0502050101010101" pitchFamily="34" charset="-79"/>
              </a:rPr>
              <a:t>ט</a:t>
            </a:r>
            <a:r>
              <a:rPr lang="he-IL" dirty="0" err="1">
                <a:latin typeface="Narkisim" panose="020E0502050101010101" pitchFamily="34" charset="-79"/>
                <a:cs typeface="Narkisim" panose="020E0502050101010101" pitchFamily="34" charset="-79"/>
              </a:rPr>
              <a:t>וְאַבְנֵי-שֹׁהַם</a:t>
            </a:r>
            <a:r>
              <a:rPr lang="he-IL" dirty="0">
                <a:latin typeface="Narkisim" panose="020E0502050101010101" pitchFamily="34" charset="-79"/>
                <a:cs typeface="Narkisim" panose="020E0502050101010101" pitchFamily="34" charset="-79"/>
              </a:rPr>
              <a:t>--וְאַבְנֵי, מִלֻּאִים:  לָאֵפוֹד, וְלַחֹשֶׁן.  </a:t>
            </a:r>
            <a:r>
              <a:rPr lang="he-IL" b="1" dirty="0">
                <a:latin typeface="Narkisim" panose="020E0502050101010101" pitchFamily="34" charset="-79"/>
                <a:cs typeface="Narkisim" panose="020E0502050101010101" pitchFamily="34" charset="-79"/>
              </a:rPr>
              <a:t>י</a:t>
            </a:r>
            <a:r>
              <a:rPr lang="he-IL" dirty="0">
                <a:latin typeface="Narkisim" panose="020E0502050101010101" pitchFamily="34" charset="-79"/>
                <a:cs typeface="Narkisim" panose="020E0502050101010101" pitchFamily="34" charset="-79"/>
              </a:rPr>
              <a:t> וְכָל-חֲכַם-לֵב, בָּכֶם, יָבֹאוּ וְיַעֲשׂוּ, אֵת כָּל-אֲשֶׁר </a:t>
            </a:r>
            <a:r>
              <a:rPr lang="he-IL" dirty="0" err="1">
                <a:latin typeface="Narkisim" panose="020E0502050101010101" pitchFamily="34" charset="-79"/>
                <a:cs typeface="Narkisim" panose="020E0502050101010101" pitchFamily="34" charset="-79"/>
              </a:rPr>
              <a:t>צִוָּה</a:t>
            </a:r>
            <a:r>
              <a:rPr lang="he-IL" dirty="0">
                <a:latin typeface="Narkisim" panose="020E0502050101010101" pitchFamily="34" charset="-79"/>
                <a:cs typeface="Narkisim" panose="020E0502050101010101" pitchFamily="34" charset="-79"/>
              </a:rPr>
              <a:t> יְהוָה.  </a:t>
            </a:r>
            <a:r>
              <a:rPr lang="he-IL" b="1" dirty="0">
                <a:latin typeface="Narkisim" panose="020E0502050101010101" pitchFamily="34" charset="-79"/>
                <a:cs typeface="Narkisim" panose="020E0502050101010101" pitchFamily="34" charset="-79"/>
              </a:rPr>
              <a:t>יא</a:t>
            </a:r>
            <a:r>
              <a:rPr lang="he-IL" dirty="0">
                <a:latin typeface="Narkisim" panose="020E0502050101010101" pitchFamily="34" charset="-79"/>
                <a:cs typeface="Narkisim" panose="020E0502050101010101" pitchFamily="34" charset="-79"/>
              </a:rPr>
              <a:t> אֶת-הַמִּשְׁכָּן--</a:t>
            </a:r>
            <a:r>
              <a:rPr lang="he-IL" dirty="0" err="1">
                <a:latin typeface="Narkisim" panose="020E0502050101010101" pitchFamily="34" charset="-79"/>
                <a:cs typeface="Narkisim" panose="020E0502050101010101" pitchFamily="34" charset="-79"/>
              </a:rPr>
              <a:t>אֶת-אָהֳלו</a:t>
            </a:r>
            <a:r>
              <a:rPr lang="he-IL" dirty="0">
                <a:latin typeface="Narkisim" panose="020E0502050101010101" pitchFamily="34" charset="-79"/>
                <a:cs typeface="Narkisim" panose="020E0502050101010101" pitchFamily="34" charset="-79"/>
              </a:rPr>
              <a:t>ֹ, וְאֶת-מִכְסֵהוּ; אֶת-קְרָסָיו, וְאֶת-קְרָשָׁיו, אֶת-בְּרִיחָו, </a:t>
            </a:r>
            <a:r>
              <a:rPr lang="he-IL" dirty="0" err="1">
                <a:latin typeface="Narkisim" panose="020E0502050101010101" pitchFamily="34" charset="-79"/>
                <a:cs typeface="Narkisim" panose="020E0502050101010101" pitchFamily="34" charset="-79"/>
              </a:rPr>
              <a:t>אֶת-עַמֻּדָיו</a:t>
            </a:r>
            <a:r>
              <a:rPr lang="he-IL" dirty="0">
                <a:latin typeface="Narkisim" panose="020E0502050101010101" pitchFamily="34" charset="-79"/>
                <a:cs typeface="Narkisim" panose="020E0502050101010101" pitchFamily="34" charset="-79"/>
              </a:rPr>
              <a:t> </a:t>
            </a:r>
            <a:r>
              <a:rPr lang="he-IL" dirty="0" err="1">
                <a:latin typeface="Narkisim" panose="020E0502050101010101" pitchFamily="34" charset="-79"/>
                <a:cs typeface="Narkisim" panose="020E0502050101010101" pitchFamily="34" charset="-79"/>
              </a:rPr>
              <a:t>וְאֶת-אֲדָנָיו</a:t>
            </a:r>
            <a:r>
              <a:rPr lang="he-IL" dirty="0">
                <a:latin typeface="Narkisim" panose="020E0502050101010101" pitchFamily="34" charset="-79"/>
                <a:cs typeface="Narkisim" panose="020E0502050101010101" pitchFamily="34" charset="-79"/>
              </a:rPr>
              <a:t>.  </a:t>
            </a:r>
            <a:r>
              <a:rPr lang="he-IL" b="1" dirty="0" err="1">
                <a:latin typeface="Narkisim" panose="020E0502050101010101" pitchFamily="34" charset="-79"/>
                <a:cs typeface="Narkisim" panose="020E0502050101010101" pitchFamily="34" charset="-79"/>
              </a:rPr>
              <a:t>יב</a:t>
            </a:r>
            <a:r>
              <a:rPr lang="he-IL" dirty="0">
                <a:latin typeface="Narkisim" panose="020E0502050101010101" pitchFamily="34" charset="-79"/>
                <a:cs typeface="Narkisim" panose="020E0502050101010101" pitchFamily="34" charset="-79"/>
              </a:rPr>
              <a:t> </a:t>
            </a:r>
            <a:r>
              <a:rPr lang="he-IL" dirty="0" err="1">
                <a:latin typeface="Narkisim" panose="020E0502050101010101" pitchFamily="34" charset="-79"/>
                <a:cs typeface="Narkisim" panose="020E0502050101010101" pitchFamily="34" charset="-79"/>
              </a:rPr>
              <a:t>אֶת-הָאָרֹן</a:t>
            </a:r>
            <a:r>
              <a:rPr lang="he-IL" dirty="0">
                <a:latin typeface="Narkisim" panose="020E0502050101010101" pitchFamily="34" charset="-79"/>
                <a:cs typeface="Narkisim" panose="020E0502050101010101" pitchFamily="34" charset="-79"/>
              </a:rPr>
              <a:t> וְאֶת-בַּדָּיו, </a:t>
            </a:r>
            <a:r>
              <a:rPr lang="he-IL" dirty="0" err="1">
                <a:latin typeface="Narkisim" panose="020E0502050101010101" pitchFamily="34" charset="-79"/>
                <a:cs typeface="Narkisim" panose="020E0502050101010101" pitchFamily="34" charset="-79"/>
              </a:rPr>
              <a:t>אֶת-הַכַּפֹּרֶת</a:t>
            </a:r>
            <a:r>
              <a:rPr lang="he-IL" dirty="0">
                <a:latin typeface="Narkisim" panose="020E0502050101010101" pitchFamily="34" charset="-79"/>
                <a:cs typeface="Narkisim" panose="020E0502050101010101" pitchFamily="34" charset="-79"/>
              </a:rPr>
              <a:t>; וְאֵת, פָּרֹכֶת הַמָּסָךְ.  </a:t>
            </a:r>
            <a:r>
              <a:rPr lang="he-IL" b="1" dirty="0" err="1">
                <a:latin typeface="Narkisim" panose="020E0502050101010101" pitchFamily="34" charset="-79"/>
                <a:cs typeface="Narkisim" panose="020E0502050101010101" pitchFamily="34" charset="-79"/>
              </a:rPr>
              <a:t>יג</a:t>
            </a:r>
            <a:r>
              <a:rPr lang="he-IL" dirty="0">
                <a:latin typeface="Narkisim" panose="020E0502050101010101" pitchFamily="34" charset="-79"/>
                <a:cs typeface="Narkisim" panose="020E0502050101010101" pitchFamily="34" charset="-79"/>
              </a:rPr>
              <a:t> </a:t>
            </a:r>
            <a:r>
              <a:rPr lang="he-IL" dirty="0" err="1">
                <a:latin typeface="Narkisim" panose="020E0502050101010101" pitchFamily="34" charset="-79"/>
                <a:cs typeface="Narkisim" panose="020E0502050101010101" pitchFamily="34" charset="-79"/>
              </a:rPr>
              <a:t>אֶת-הַשֻּׁלְחָן</a:t>
            </a:r>
            <a:r>
              <a:rPr lang="he-IL" dirty="0">
                <a:latin typeface="Narkisim" panose="020E0502050101010101" pitchFamily="34" charset="-79"/>
                <a:cs typeface="Narkisim" panose="020E0502050101010101" pitchFamily="34" charset="-79"/>
              </a:rPr>
              <a:t> וְאֶת-בַּדָּיו, וְאֶת-כָּל-כֵּלָיו; וְאֵת, לֶחֶם הַפָּנִים.  </a:t>
            </a:r>
            <a:r>
              <a:rPr lang="he-IL" b="1" dirty="0" err="1">
                <a:latin typeface="Narkisim" panose="020E0502050101010101" pitchFamily="34" charset="-79"/>
                <a:cs typeface="Narkisim" panose="020E0502050101010101" pitchFamily="34" charset="-79"/>
              </a:rPr>
              <a:t>יד</a:t>
            </a:r>
            <a:r>
              <a:rPr lang="he-IL" dirty="0" err="1">
                <a:latin typeface="Narkisim" panose="020E0502050101010101" pitchFamily="34" charset="-79"/>
                <a:cs typeface="Narkisim" panose="020E0502050101010101" pitchFamily="34" charset="-79"/>
              </a:rPr>
              <a:t>וְאֶת-מְנֹרַת</a:t>
            </a:r>
            <a:r>
              <a:rPr lang="he-IL" dirty="0">
                <a:latin typeface="Narkisim" panose="020E0502050101010101" pitchFamily="34" charset="-79"/>
                <a:cs typeface="Narkisim" panose="020E0502050101010101" pitchFamily="34" charset="-79"/>
              </a:rPr>
              <a:t> הַמָּאוֹר וְאֶת-כֵּלֶיהָ, </a:t>
            </a:r>
            <a:r>
              <a:rPr lang="he-IL" dirty="0" err="1">
                <a:latin typeface="Narkisim" panose="020E0502050101010101" pitchFamily="34" charset="-79"/>
                <a:cs typeface="Narkisim" panose="020E0502050101010101" pitchFamily="34" charset="-79"/>
              </a:rPr>
              <a:t>וְאֶת-נֵרֹתֶיה</a:t>
            </a:r>
            <a:r>
              <a:rPr lang="he-IL" dirty="0">
                <a:latin typeface="Narkisim" panose="020E0502050101010101" pitchFamily="34" charset="-79"/>
                <a:cs typeface="Narkisim" panose="020E0502050101010101" pitchFamily="34" charset="-79"/>
              </a:rPr>
              <a:t>ָ; וְאֵת, שֶׁמֶן הַמָּאוֹר.  </a:t>
            </a:r>
            <a:r>
              <a:rPr lang="he-IL" b="1" dirty="0">
                <a:latin typeface="Narkisim" panose="020E0502050101010101" pitchFamily="34" charset="-79"/>
                <a:cs typeface="Narkisim" panose="020E0502050101010101" pitchFamily="34" charset="-79"/>
              </a:rPr>
              <a:t>טו</a:t>
            </a:r>
            <a:r>
              <a:rPr lang="he-IL" dirty="0">
                <a:latin typeface="Narkisim" panose="020E0502050101010101" pitchFamily="34" charset="-79"/>
                <a:cs typeface="Narkisim" panose="020E0502050101010101" pitchFamily="34" charset="-79"/>
              </a:rPr>
              <a:t> וְאֶת-מִזְבַּח הַקְּטֹרֶת, וְאֶת-בַּדָּיו, וְאֵת שֶׁמֶן הַמִּשְׁחָה, וְאֵת </a:t>
            </a:r>
            <a:r>
              <a:rPr lang="he-IL" dirty="0" err="1">
                <a:latin typeface="Narkisim" panose="020E0502050101010101" pitchFamily="34" charset="-79"/>
                <a:cs typeface="Narkisim" panose="020E0502050101010101" pitchFamily="34" charset="-79"/>
              </a:rPr>
              <a:t>קְטֹרֶת</a:t>
            </a:r>
            <a:r>
              <a:rPr lang="he-IL" dirty="0">
                <a:latin typeface="Narkisim" panose="020E0502050101010101" pitchFamily="34" charset="-79"/>
                <a:cs typeface="Narkisim" panose="020E0502050101010101" pitchFamily="34" charset="-79"/>
              </a:rPr>
              <a:t> </a:t>
            </a:r>
            <a:r>
              <a:rPr lang="he-IL" dirty="0" smtClean="0">
                <a:latin typeface="Narkisim" panose="020E0502050101010101" pitchFamily="34" charset="-79"/>
                <a:cs typeface="Narkisim" panose="020E0502050101010101" pitchFamily="34" charset="-79"/>
              </a:rPr>
              <a:t>הַסַּמִּים....</a:t>
            </a:r>
          </a:p>
          <a:p>
            <a:pPr marL="0" indent="0" algn="just">
              <a:buNone/>
            </a:pPr>
            <a:endParaRPr lang="he-IL" dirty="0">
              <a:latin typeface="Narkisim" panose="020E0502050101010101" pitchFamily="34" charset="-79"/>
              <a:cs typeface="Narkisim" panose="020E0502050101010101" pitchFamily="34" charset="-79"/>
            </a:endParaRPr>
          </a:p>
        </p:txBody>
      </p:sp>
      <p:sp>
        <p:nvSpPr>
          <p:cNvPr id="5" name="TextBox 4"/>
          <p:cNvSpPr txBox="1"/>
          <p:nvPr/>
        </p:nvSpPr>
        <p:spPr>
          <a:xfrm>
            <a:off x="10640292" y="1129145"/>
            <a:ext cx="1184564" cy="523220"/>
          </a:xfrm>
          <a:prstGeom prst="rect">
            <a:avLst/>
          </a:prstGeom>
          <a:noFill/>
          <a:ln>
            <a:solidFill>
              <a:schemeClr val="tx1"/>
            </a:solidFill>
          </a:ln>
        </p:spPr>
        <p:txBody>
          <a:bodyPr wrap="square" rtlCol="1">
            <a:spAutoFit/>
          </a:bodyPr>
          <a:lstStyle/>
          <a:p>
            <a:pPr algn="ctr"/>
            <a:r>
              <a:rPr lang="he-IL" sz="2800" dirty="0" smtClean="0">
                <a:latin typeface="Narkisim" panose="020E0502050101010101" pitchFamily="34" charset="-79"/>
                <a:cs typeface="Narkisim" panose="020E0502050101010101" pitchFamily="34" charset="-79"/>
              </a:rPr>
              <a:t>שבת</a:t>
            </a:r>
            <a:endParaRPr lang="he-IL" sz="2800" dirty="0">
              <a:latin typeface="Narkisim" panose="020E0502050101010101" pitchFamily="34" charset="-79"/>
              <a:cs typeface="Narkisim" panose="020E0502050101010101" pitchFamily="34" charset="-79"/>
            </a:endParaRPr>
          </a:p>
        </p:txBody>
      </p:sp>
      <p:sp>
        <p:nvSpPr>
          <p:cNvPr id="6" name="TextBox 5"/>
          <p:cNvSpPr txBox="1"/>
          <p:nvPr/>
        </p:nvSpPr>
        <p:spPr>
          <a:xfrm>
            <a:off x="10713028" y="3792681"/>
            <a:ext cx="1184564" cy="523220"/>
          </a:xfrm>
          <a:prstGeom prst="rect">
            <a:avLst/>
          </a:prstGeom>
          <a:noFill/>
          <a:ln>
            <a:solidFill>
              <a:schemeClr val="tx1"/>
            </a:solidFill>
          </a:ln>
        </p:spPr>
        <p:txBody>
          <a:bodyPr wrap="square" rtlCol="1">
            <a:spAutoFit/>
          </a:bodyPr>
          <a:lstStyle/>
          <a:p>
            <a:r>
              <a:rPr lang="he-IL" sz="2800" dirty="0" smtClean="0">
                <a:latin typeface="Narkisim" panose="020E0502050101010101" pitchFamily="34" charset="-79"/>
                <a:cs typeface="Narkisim" panose="020E0502050101010101" pitchFamily="34" charset="-79"/>
              </a:rPr>
              <a:t>המשכן</a:t>
            </a:r>
            <a:endParaRPr lang="he-IL" sz="2800" dirty="0">
              <a:latin typeface="Narkisim" panose="020E0502050101010101" pitchFamily="34" charset="-79"/>
              <a:cs typeface="Narkisim" panose="020E0502050101010101" pitchFamily="34" charset="-79"/>
            </a:endParaRPr>
          </a:p>
        </p:txBody>
      </p:sp>
      <p:sp>
        <p:nvSpPr>
          <p:cNvPr id="7" name="סוגר מסולסל שמאלי 6"/>
          <p:cNvSpPr/>
          <p:nvPr/>
        </p:nvSpPr>
        <p:spPr>
          <a:xfrm>
            <a:off x="529936" y="904009"/>
            <a:ext cx="308264" cy="5039591"/>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8" name="TextBox 7"/>
          <p:cNvSpPr txBox="1"/>
          <p:nvPr/>
        </p:nvSpPr>
        <p:spPr>
          <a:xfrm>
            <a:off x="41562" y="519381"/>
            <a:ext cx="405246" cy="5693866"/>
          </a:xfrm>
          <a:prstGeom prst="rect">
            <a:avLst/>
          </a:prstGeom>
          <a:noFill/>
          <a:ln>
            <a:solidFill>
              <a:schemeClr val="tx1"/>
            </a:solidFill>
          </a:ln>
        </p:spPr>
        <p:txBody>
          <a:bodyPr wrap="square" rtlCol="1">
            <a:spAutoFit/>
          </a:bodyPr>
          <a:lstStyle/>
          <a:p>
            <a:r>
              <a:rPr lang="he-IL" sz="2800" dirty="0" smtClean="0">
                <a:latin typeface="Narkisim" panose="020E0502050101010101" pitchFamily="34" charset="-79"/>
                <a:cs typeface="Narkisim" panose="020E0502050101010101" pitchFamily="34" charset="-79"/>
              </a:rPr>
              <a:t>סמיכות</a:t>
            </a:r>
          </a:p>
          <a:p>
            <a:r>
              <a:rPr lang="he-IL" sz="2800" dirty="0" smtClean="0">
                <a:latin typeface="Narkisim" panose="020E0502050101010101" pitchFamily="34" charset="-79"/>
                <a:cs typeface="Narkisim" panose="020E0502050101010101" pitchFamily="34" charset="-79"/>
              </a:rPr>
              <a:t> פרשי</a:t>
            </a:r>
          </a:p>
          <a:p>
            <a:r>
              <a:rPr lang="he-IL" sz="2800" dirty="0" err="1" smtClean="0">
                <a:latin typeface="Narkisim" panose="020E0502050101010101" pitchFamily="34" charset="-79"/>
                <a:cs typeface="Narkisim" panose="020E0502050101010101" pitchFamily="34" charset="-79"/>
              </a:rPr>
              <a:t>ות</a:t>
            </a:r>
            <a:endParaRPr lang="he-IL" sz="28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413564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63786"/>
            <a:ext cx="10515600" cy="1325563"/>
          </a:xfrm>
        </p:spPr>
        <p:txBody>
          <a:bodyPr/>
          <a:lstStyle/>
          <a:p>
            <a:pPr algn="ctr"/>
            <a:r>
              <a:rPr lang="he-IL" dirty="0" smtClean="0">
                <a:latin typeface="Narkisim" panose="020E0502050101010101" pitchFamily="34" charset="-79"/>
                <a:cs typeface="Narkisim" panose="020E0502050101010101" pitchFamily="34" charset="-79"/>
              </a:rPr>
              <a:t>משנה, מסכת שבת, פרק ז' משנה ב' </a:t>
            </a:r>
            <a:r>
              <a:rPr lang="he-IL" sz="2800" dirty="0" smtClean="0">
                <a:latin typeface="Narkisim" panose="020E0502050101010101" pitchFamily="34" charset="-79"/>
                <a:cs typeface="Narkisim" panose="020E0502050101010101" pitchFamily="34" charset="-79"/>
              </a:rPr>
              <a:t>(הלכה לתלמיד עמ' 44)</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838200" y="1794457"/>
            <a:ext cx="10515600" cy="4647907"/>
          </a:xfrm>
        </p:spPr>
        <p:txBody>
          <a:bodyPr>
            <a:normAutofit/>
          </a:bodyPr>
          <a:lstStyle/>
          <a:p>
            <a:pPr marL="0" indent="0" algn="just">
              <a:buNone/>
            </a:pPr>
            <a:r>
              <a:rPr lang="he-IL" sz="3200" b="1" u="sng" dirty="0" smtClean="0">
                <a:latin typeface="Narkisim" panose="020E0502050101010101" pitchFamily="34" charset="-79"/>
                <a:cs typeface="Narkisim" panose="020E0502050101010101" pitchFamily="34" charset="-79"/>
              </a:rPr>
              <a:t>אבות </a:t>
            </a:r>
            <a:r>
              <a:rPr lang="he-IL" sz="3200" b="1" u="sng" dirty="0">
                <a:latin typeface="Narkisim" panose="020E0502050101010101" pitchFamily="34" charset="-79"/>
                <a:cs typeface="Narkisim" panose="020E0502050101010101" pitchFamily="34" charset="-79"/>
              </a:rPr>
              <a:t>מלאכות ארבעים חסר אחת:</a:t>
            </a:r>
            <a:r>
              <a:rPr lang="he-IL" sz="3200" dirty="0">
                <a:latin typeface="Narkisim" panose="020E0502050101010101" pitchFamily="34" charset="-79"/>
                <a:cs typeface="Narkisim" panose="020E0502050101010101" pitchFamily="34" charset="-79"/>
              </a:rPr>
              <a:t>  החורש, והזורע, והקוצר, </a:t>
            </a:r>
            <a:r>
              <a:rPr lang="he-IL" sz="3200" dirty="0" err="1">
                <a:latin typeface="Narkisim" panose="020E0502050101010101" pitchFamily="34" charset="-79"/>
                <a:cs typeface="Narkisim" panose="020E0502050101010101" pitchFamily="34" charset="-79"/>
              </a:rPr>
              <a:t>והמעמר</a:t>
            </a:r>
            <a:r>
              <a:rPr lang="he-IL" sz="3200" dirty="0">
                <a:latin typeface="Narkisim" panose="020E0502050101010101" pitchFamily="34" charset="-79"/>
                <a:cs typeface="Narkisim" panose="020E0502050101010101" pitchFamily="34" charset="-79"/>
              </a:rPr>
              <a:t>, והדש, והזורה, והבורר, והטוחן, והמרקד, והלש, והאופה, הגוזז את הצמר, </a:t>
            </a:r>
            <a:r>
              <a:rPr lang="he-IL" sz="3200" dirty="0" err="1">
                <a:latin typeface="Narkisim" panose="020E0502050101010101" pitchFamily="34" charset="-79"/>
                <a:cs typeface="Narkisim" panose="020E0502050101010101" pitchFamily="34" charset="-79"/>
              </a:rPr>
              <a:t>והמלבנו</a:t>
            </a:r>
            <a:r>
              <a:rPr lang="he-IL" sz="3200" dirty="0">
                <a:latin typeface="Narkisim" panose="020E0502050101010101" pitchFamily="34" charset="-79"/>
                <a:cs typeface="Narkisim" panose="020E0502050101010101" pitchFamily="34" charset="-79"/>
              </a:rPr>
              <a:t>, </a:t>
            </a:r>
            <a:r>
              <a:rPr lang="he-IL" sz="3200" dirty="0" err="1">
                <a:latin typeface="Narkisim" panose="020E0502050101010101" pitchFamily="34" charset="-79"/>
                <a:cs typeface="Narkisim" panose="020E0502050101010101" pitchFamily="34" charset="-79"/>
              </a:rPr>
              <a:t>והמנפצו</a:t>
            </a:r>
            <a:r>
              <a:rPr lang="he-IL" sz="3200" dirty="0">
                <a:latin typeface="Narkisim" panose="020E0502050101010101" pitchFamily="34" charset="-79"/>
                <a:cs typeface="Narkisim" panose="020E0502050101010101" pitchFamily="34" charset="-79"/>
              </a:rPr>
              <a:t>, </a:t>
            </a:r>
            <a:r>
              <a:rPr lang="he-IL" sz="3200" dirty="0" err="1">
                <a:latin typeface="Narkisim" panose="020E0502050101010101" pitchFamily="34" charset="-79"/>
                <a:cs typeface="Narkisim" panose="020E0502050101010101" pitchFamily="34" charset="-79"/>
              </a:rPr>
              <a:t>והצובעו</a:t>
            </a:r>
            <a:r>
              <a:rPr lang="he-IL" sz="3200" dirty="0">
                <a:latin typeface="Narkisim" panose="020E0502050101010101" pitchFamily="34" charset="-79"/>
                <a:cs typeface="Narkisim" panose="020E0502050101010101" pitchFamily="34" charset="-79"/>
              </a:rPr>
              <a:t>, </a:t>
            </a:r>
            <a:r>
              <a:rPr lang="he-IL" sz="3200" dirty="0" err="1">
                <a:latin typeface="Narkisim" panose="020E0502050101010101" pitchFamily="34" charset="-79"/>
                <a:cs typeface="Narkisim" panose="020E0502050101010101" pitchFamily="34" charset="-79"/>
              </a:rPr>
              <a:t>והטווהו</a:t>
            </a:r>
            <a:r>
              <a:rPr lang="he-IL" sz="3200" dirty="0">
                <a:latin typeface="Narkisim" panose="020E0502050101010101" pitchFamily="34" charset="-79"/>
                <a:cs typeface="Narkisim" panose="020E0502050101010101" pitchFamily="34" charset="-79"/>
              </a:rPr>
              <a:t>, והמסך, והעושה שני בתי </a:t>
            </a:r>
            <a:r>
              <a:rPr lang="he-IL" sz="3200" dirty="0" err="1">
                <a:latin typeface="Narkisim" panose="020E0502050101010101" pitchFamily="34" charset="-79"/>
                <a:cs typeface="Narkisim" panose="020E0502050101010101" pitchFamily="34" charset="-79"/>
              </a:rPr>
              <a:t>נירין</a:t>
            </a:r>
            <a:r>
              <a:rPr lang="he-IL" sz="3200" dirty="0">
                <a:latin typeface="Narkisim" panose="020E0502050101010101" pitchFamily="34" charset="-79"/>
                <a:cs typeface="Narkisim" panose="020E0502050101010101" pitchFamily="34" charset="-79"/>
              </a:rPr>
              <a:t>, והאורג שני </a:t>
            </a:r>
            <a:r>
              <a:rPr lang="he-IL" sz="3200" dirty="0" err="1">
                <a:latin typeface="Narkisim" panose="020E0502050101010101" pitchFamily="34" charset="-79"/>
                <a:cs typeface="Narkisim" panose="020E0502050101010101" pitchFamily="34" charset="-79"/>
              </a:rPr>
              <a:t>חוטין</a:t>
            </a:r>
            <a:r>
              <a:rPr lang="he-IL" sz="3200" dirty="0">
                <a:latin typeface="Narkisim" panose="020E0502050101010101" pitchFamily="34" charset="-79"/>
                <a:cs typeface="Narkisim" panose="020E0502050101010101" pitchFamily="34" charset="-79"/>
              </a:rPr>
              <a:t>, והפוצע שני </a:t>
            </a:r>
            <a:r>
              <a:rPr lang="he-IL" sz="3200" dirty="0" err="1">
                <a:latin typeface="Narkisim" panose="020E0502050101010101" pitchFamily="34" charset="-79"/>
                <a:cs typeface="Narkisim" panose="020E0502050101010101" pitchFamily="34" charset="-79"/>
              </a:rPr>
              <a:t>חוטין</a:t>
            </a:r>
            <a:r>
              <a:rPr lang="he-IL" sz="3200" dirty="0">
                <a:latin typeface="Narkisim" panose="020E0502050101010101" pitchFamily="34" charset="-79"/>
                <a:cs typeface="Narkisim" panose="020E0502050101010101" pitchFamily="34" charset="-79"/>
              </a:rPr>
              <a:t>, הקושר, והמתיר, והתופר שתי תפירות, והקורע על מנת לתפור שתי תפירות, הצד צבי, </a:t>
            </a:r>
            <a:r>
              <a:rPr lang="he-IL" sz="3200" dirty="0" err="1">
                <a:latin typeface="Narkisim" panose="020E0502050101010101" pitchFamily="34" charset="-79"/>
                <a:cs typeface="Narkisim" panose="020E0502050101010101" pitchFamily="34" charset="-79"/>
              </a:rPr>
              <a:t>והשוחטו</a:t>
            </a:r>
            <a:r>
              <a:rPr lang="he-IL" sz="3200" dirty="0">
                <a:latin typeface="Narkisim" panose="020E0502050101010101" pitchFamily="34" charset="-79"/>
                <a:cs typeface="Narkisim" panose="020E0502050101010101" pitchFamily="34" charset="-79"/>
              </a:rPr>
              <a:t>, </a:t>
            </a:r>
            <a:r>
              <a:rPr lang="he-IL" sz="3200" dirty="0" err="1">
                <a:latin typeface="Narkisim" panose="020E0502050101010101" pitchFamily="34" charset="-79"/>
                <a:cs typeface="Narkisim" panose="020E0502050101010101" pitchFamily="34" charset="-79"/>
              </a:rPr>
              <a:t>והמפשיטו</a:t>
            </a:r>
            <a:r>
              <a:rPr lang="he-IL" sz="3200" dirty="0">
                <a:latin typeface="Narkisim" panose="020E0502050101010101" pitchFamily="34" charset="-79"/>
                <a:cs typeface="Narkisim" panose="020E0502050101010101" pitchFamily="34" charset="-79"/>
              </a:rPr>
              <a:t>, </a:t>
            </a:r>
            <a:r>
              <a:rPr lang="he-IL" sz="3200" dirty="0" err="1">
                <a:latin typeface="Narkisim" panose="020E0502050101010101" pitchFamily="34" charset="-79"/>
                <a:cs typeface="Narkisim" panose="020E0502050101010101" pitchFamily="34" charset="-79"/>
              </a:rPr>
              <a:t>והמולחו</a:t>
            </a:r>
            <a:r>
              <a:rPr lang="he-IL" sz="3200" dirty="0">
                <a:latin typeface="Narkisim" panose="020E0502050101010101" pitchFamily="34" charset="-79"/>
                <a:cs typeface="Narkisim" panose="020E0502050101010101" pitchFamily="34" charset="-79"/>
              </a:rPr>
              <a:t>, </a:t>
            </a:r>
            <a:r>
              <a:rPr lang="he-IL" sz="3200" dirty="0" err="1">
                <a:latin typeface="Narkisim" panose="020E0502050101010101" pitchFamily="34" charset="-79"/>
                <a:cs typeface="Narkisim" panose="020E0502050101010101" pitchFamily="34" charset="-79"/>
              </a:rPr>
              <a:t>והמעבדו</a:t>
            </a:r>
            <a:r>
              <a:rPr lang="he-IL" sz="3200" dirty="0">
                <a:latin typeface="Narkisim" panose="020E0502050101010101" pitchFamily="34" charset="-79"/>
                <a:cs typeface="Narkisim" panose="020E0502050101010101" pitchFamily="34" charset="-79"/>
              </a:rPr>
              <a:t>, </a:t>
            </a:r>
            <a:r>
              <a:rPr lang="he-IL" sz="3200" dirty="0" err="1">
                <a:latin typeface="Narkisim" panose="020E0502050101010101" pitchFamily="34" charset="-79"/>
                <a:cs typeface="Narkisim" panose="020E0502050101010101" pitchFamily="34" charset="-79"/>
              </a:rPr>
              <a:t>והמוחקו</a:t>
            </a:r>
            <a:r>
              <a:rPr lang="he-IL" sz="3200" dirty="0">
                <a:latin typeface="Narkisim" panose="020E0502050101010101" pitchFamily="34" charset="-79"/>
                <a:cs typeface="Narkisim" panose="020E0502050101010101" pitchFamily="34" charset="-79"/>
              </a:rPr>
              <a:t>, </a:t>
            </a:r>
            <a:r>
              <a:rPr lang="he-IL" sz="3200" dirty="0" err="1">
                <a:latin typeface="Narkisim" panose="020E0502050101010101" pitchFamily="34" charset="-79"/>
                <a:cs typeface="Narkisim" panose="020E0502050101010101" pitchFamily="34" charset="-79"/>
              </a:rPr>
              <a:t>והמחתכו</a:t>
            </a:r>
            <a:r>
              <a:rPr lang="he-IL" sz="3200" dirty="0">
                <a:latin typeface="Narkisim" panose="020E0502050101010101" pitchFamily="34" charset="-79"/>
                <a:cs typeface="Narkisim" panose="020E0502050101010101" pitchFamily="34" charset="-79"/>
              </a:rPr>
              <a:t>, הכותב שתי אותות, והמוחק על מנת לכתוב שתי אותות, הבונה, והסותר, המכבה, והמבעיר, והמכה בפטיש, והמוציא מרשות לרשות--הרי אלו </a:t>
            </a:r>
            <a:r>
              <a:rPr lang="he-IL" sz="3200" b="1" u="sng" dirty="0">
                <a:latin typeface="Narkisim" panose="020E0502050101010101" pitchFamily="34" charset="-79"/>
                <a:cs typeface="Narkisim" panose="020E0502050101010101" pitchFamily="34" charset="-79"/>
              </a:rPr>
              <a:t>אבות מלאכות ארבעים חסר אחת</a:t>
            </a:r>
            <a:r>
              <a:rPr lang="he-IL" sz="3200" b="1" u="sng" dirty="0" smtClean="0">
                <a:latin typeface="Narkisim" panose="020E0502050101010101" pitchFamily="34" charset="-79"/>
                <a:cs typeface="Narkisim" panose="020E0502050101010101" pitchFamily="34" charset="-79"/>
              </a:rPr>
              <a:t>.</a:t>
            </a:r>
          </a:p>
        </p:txBody>
      </p:sp>
    </p:spTree>
    <p:extLst>
      <p:ext uri="{BB962C8B-B14F-4D97-AF65-F5344CB8AC3E}">
        <p14:creationId xmlns:p14="http://schemas.microsoft.com/office/powerpoint/2010/main" val="2254100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הסבר</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lstStyle/>
          <a:p>
            <a:pPr marL="0" indent="0">
              <a:buNone/>
            </a:pPr>
            <a:r>
              <a:rPr lang="he-IL" dirty="0" smtClean="0">
                <a:latin typeface="Narkisim" panose="020E0502050101010101" pitchFamily="34" charset="-79"/>
                <a:cs typeface="Narkisim" panose="020E0502050101010101" pitchFamily="34" charset="-79"/>
              </a:rPr>
              <a:t>על פי פירוש </a:t>
            </a:r>
            <a:r>
              <a:rPr lang="he-IL" dirty="0" err="1" smtClean="0">
                <a:latin typeface="Narkisim" panose="020E0502050101010101" pitchFamily="34" charset="-79"/>
                <a:cs typeface="Narkisim" panose="020E0502050101010101" pitchFamily="34" charset="-79"/>
              </a:rPr>
              <a:t>קהתי</a:t>
            </a:r>
            <a:r>
              <a:rPr lang="he-IL" dirty="0" smtClean="0">
                <a:latin typeface="Narkisim" panose="020E0502050101010101" pitchFamily="34" charset="-79"/>
                <a:cs typeface="Narkisim" panose="020E0502050101010101" pitchFamily="34" charset="-79"/>
              </a:rPr>
              <a:t>, (בתחילת המשנה) המשנה נוקטת כאן בלשון דומה ללשון המוזכרת בתורה בחומש דברים כ"ה כתוב:</a:t>
            </a:r>
          </a:p>
          <a:p>
            <a:pPr marL="0" indent="0" algn="ctr">
              <a:buNone/>
            </a:pPr>
            <a:r>
              <a:rPr lang="he-IL" dirty="0" smtClean="0">
                <a:latin typeface="Narkisim" panose="020E0502050101010101" pitchFamily="34" charset="-79"/>
                <a:cs typeface="Narkisim" panose="020E0502050101010101" pitchFamily="34" charset="-79"/>
              </a:rPr>
              <a:t>"</a:t>
            </a:r>
            <a:r>
              <a:rPr lang="he-IL" b="1" dirty="0" smtClean="0">
                <a:latin typeface="Narkisim" panose="020E0502050101010101" pitchFamily="34" charset="-79"/>
                <a:cs typeface="Narkisim" panose="020E0502050101010101" pitchFamily="34" charset="-79"/>
              </a:rPr>
              <a:t>ג</a:t>
            </a:r>
            <a:r>
              <a:rPr lang="he-IL" dirty="0" smtClean="0">
                <a:latin typeface="Narkisim" panose="020E0502050101010101" pitchFamily="34" charset="-79"/>
                <a:cs typeface="Narkisim" panose="020E0502050101010101" pitchFamily="34" charset="-79"/>
              </a:rPr>
              <a:t> </a:t>
            </a:r>
            <a:r>
              <a:rPr lang="he-IL" b="1" u="sng" dirty="0" smtClean="0">
                <a:latin typeface="Narkisim" panose="020E0502050101010101" pitchFamily="34" charset="-79"/>
                <a:cs typeface="Narkisim" panose="020E0502050101010101" pitchFamily="34" charset="-79"/>
              </a:rPr>
              <a:t>אַרְבָּעִים יַכֶּנּוּ, </a:t>
            </a:r>
            <a:r>
              <a:rPr lang="he-IL" dirty="0" smtClean="0">
                <a:latin typeface="Narkisim" panose="020E0502050101010101" pitchFamily="34" charset="-79"/>
                <a:cs typeface="Narkisim" panose="020E0502050101010101" pitchFamily="34" charset="-79"/>
              </a:rPr>
              <a:t>לֹא </a:t>
            </a:r>
            <a:r>
              <a:rPr lang="he-IL" dirty="0" err="1" smtClean="0">
                <a:latin typeface="Narkisim" panose="020E0502050101010101" pitchFamily="34" charset="-79"/>
                <a:cs typeface="Narkisim" panose="020E0502050101010101" pitchFamily="34" charset="-79"/>
              </a:rPr>
              <a:t>יֹסִיף</a:t>
            </a:r>
            <a:r>
              <a:rPr lang="he-IL" dirty="0" smtClean="0">
                <a:latin typeface="Narkisim" panose="020E0502050101010101" pitchFamily="34" charset="-79"/>
                <a:cs typeface="Narkisim" panose="020E0502050101010101" pitchFamily="34" charset="-79"/>
              </a:rPr>
              <a:t>:  </a:t>
            </a:r>
            <a:r>
              <a:rPr lang="he-IL" dirty="0" err="1" smtClean="0">
                <a:latin typeface="Narkisim" panose="020E0502050101010101" pitchFamily="34" charset="-79"/>
                <a:cs typeface="Narkisim" panose="020E0502050101010101" pitchFamily="34" charset="-79"/>
              </a:rPr>
              <a:t>פֶּן-יֹסִיף</a:t>
            </a:r>
            <a:r>
              <a:rPr lang="he-IL" dirty="0" smtClean="0">
                <a:latin typeface="Narkisim" panose="020E0502050101010101" pitchFamily="34" charset="-79"/>
                <a:cs typeface="Narkisim" panose="020E0502050101010101" pitchFamily="34" charset="-79"/>
              </a:rPr>
              <a:t> </a:t>
            </a:r>
            <a:r>
              <a:rPr lang="he-IL" dirty="0" err="1" smtClean="0">
                <a:latin typeface="Narkisim" panose="020E0502050101010101" pitchFamily="34" charset="-79"/>
                <a:cs typeface="Narkisim" panose="020E0502050101010101" pitchFamily="34" charset="-79"/>
              </a:rPr>
              <a:t>לְהַכֹּתו</a:t>
            </a:r>
            <a:r>
              <a:rPr lang="he-IL" dirty="0" smtClean="0">
                <a:latin typeface="Narkisim" panose="020E0502050101010101" pitchFamily="34" charset="-79"/>
                <a:cs typeface="Narkisim" panose="020E0502050101010101" pitchFamily="34" charset="-79"/>
              </a:rPr>
              <a:t>ֹ עַל-אֵלֶּה מַכָּה רַבָּה, וְנִקְלָה אָחִיךָ לְעֵינֶיךָ."</a:t>
            </a:r>
          </a:p>
          <a:p>
            <a:pPr marL="0" indent="0">
              <a:buNone/>
            </a:pPr>
            <a:r>
              <a:rPr lang="he-IL" dirty="0" smtClean="0">
                <a:latin typeface="Narkisim" panose="020E0502050101010101" pitchFamily="34" charset="-79"/>
                <a:cs typeface="Narkisim" panose="020E0502050101010101" pitchFamily="34" charset="-79"/>
              </a:rPr>
              <a:t>הנושא בפסוק הוא מספר מלקות שמותר לתת לאדם שצריך לקבל עונש זה. </a:t>
            </a:r>
            <a:r>
              <a:rPr lang="he-IL" dirty="0" err="1" smtClean="0">
                <a:latin typeface="Narkisim" panose="020E0502050101010101" pitchFamily="34" charset="-79"/>
                <a:cs typeface="Narkisim" panose="020E0502050101010101" pitchFamily="34" charset="-79"/>
              </a:rPr>
              <a:t>מכיון</a:t>
            </a:r>
            <a:r>
              <a:rPr lang="he-IL" dirty="0" smtClean="0">
                <a:latin typeface="Narkisim" panose="020E0502050101010101" pitchFamily="34" charset="-79"/>
                <a:cs typeface="Narkisim" panose="020E0502050101010101" pitchFamily="34" charset="-79"/>
              </a:rPr>
              <a:t> שהתורה משתמשת בלשון זו המשנה נוקטת בלשון דומה ומוסיפה "חסר אחת".</a:t>
            </a:r>
          </a:p>
          <a:p>
            <a:pPr marL="0" indent="0">
              <a:buNone/>
            </a:pPr>
            <a:r>
              <a:rPr lang="he-IL" dirty="0" smtClean="0">
                <a:latin typeface="Narkisim" panose="020E0502050101010101" pitchFamily="34" charset="-79"/>
                <a:cs typeface="Narkisim" panose="020E0502050101010101" pitchFamily="34" charset="-79"/>
              </a:rPr>
              <a:t>בנוסף (בסוף המשנה) אפילו עשה אדם כל מלאכות בשבת בהעלם אחד, כלומר ידע ששבת אך לא ידע שהן אסורות בשבת, אינו חייב אלא שלשים ותשע חטאות בלבד, שעל כל אב ותולדותיו אינו חייב אתא חטאת אחת. </a:t>
            </a:r>
            <a:r>
              <a:rPr lang="he-IL" sz="1800" dirty="0" smtClean="0">
                <a:latin typeface="Narkisim" panose="020E0502050101010101" pitchFamily="34" charset="-79"/>
                <a:cs typeface="Narkisim" panose="020E0502050101010101" pitchFamily="34" charset="-79"/>
              </a:rPr>
              <a:t>(על פי </a:t>
            </a:r>
            <a:r>
              <a:rPr lang="he-IL" sz="1800" dirty="0" err="1" smtClean="0">
                <a:latin typeface="Narkisim" panose="020E0502050101010101" pitchFamily="34" charset="-79"/>
                <a:cs typeface="Narkisim" panose="020E0502050101010101" pitchFamily="34" charset="-79"/>
              </a:rPr>
              <a:t>ברטנור</a:t>
            </a:r>
            <a:r>
              <a:rPr lang="he-IL" sz="1800" dirty="0" err="1" smtClean="0">
                <a:latin typeface="Narkisim" panose="020E0502050101010101" pitchFamily="34" charset="-79"/>
                <a:cs typeface="Narkisim" panose="020E0502050101010101" pitchFamily="34" charset="-79"/>
              </a:rPr>
              <a:t>א</a:t>
            </a:r>
            <a:r>
              <a:rPr lang="he-IL" sz="1800" dirty="0" smtClean="0">
                <a:latin typeface="Narkisim" panose="020E0502050101010101" pitchFamily="34" charset="-79"/>
                <a:cs typeface="Narkisim" panose="020E0502050101010101" pitchFamily="34" charset="-79"/>
              </a:rPr>
              <a:t>, </a:t>
            </a:r>
            <a:r>
              <a:rPr lang="he-IL" sz="1800" dirty="0" err="1" smtClean="0">
                <a:latin typeface="Narkisim" panose="020E0502050101010101" pitchFamily="34" charset="-79"/>
                <a:cs typeface="Narkisim" panose="020E0502050101010101" pitchFamily="34" charset="-79"/>
              </a:rPr>
              <a:t>תו"י</a:t>
            </a:r>
            <a:r>
              <a:rPr lang="he-IL" sz="1800" dirty="0" smtClean="0">
                <a:latin typeface="Narkisim" panose="020E0502050101010101" pitchFamily="34" charset="-79"/>
                <a:cs typeface="Narkisim" panose="020E0502050101010101" pitchFamily="34" charset="-79"/>
              </a:rPr>
              <a:t>, תוספות רבי עקיבא איגר)</a:t>
            </a:r>
            <a:endParaRPr lang="he-IL" dirty="0" smtClean="0">
              <a:latin typeface="Narkisim" panose="020E0502050101010101" pitchFamily="34" charset="-79"/>
              <a:cs typeface="Narkisim" panose="020E0502050101010101" pitchFamily="34" charset="-79"/>
            </a:endParaRPr>
          </a:p>
          <a:p>
            <a:pPr marL="0" indent="0">
              <a:buNone/>
            </a:pPr>
            <a:endParaRPr lang="he-IL" dirty="0"/>
          </a:p>
        </p:txBody>
      </p:sp>
    </p:spTree>
    <p:extLst>
      <p:ext uri="{BB962C8B-B14F-4D97-AF65-F5344CB8AC3E}">
        <p14:creationId xmlns:p14="http://schemas.microsoft.com/office/powerpoint/2010/main" val="3459729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251</Words>
  <Application>Microsoft Office PowerPoint</Application>
  <PresentationFormat>מסך רחב</PresentationFormat>
  <Paragraphs>48</Paragraphs>
  <Slides>8</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8</vt:i4>
      </vt:variant>
    </vt:vector>
  </HeadingPairs>
  <TitlesOfParts>
    <vt:vector size="14" baseType="lpstr">
      <vt:lpstr>Arial</vt:lpstr>
      <vt:lpstr>Calibri</vt:lpstr>
      <vt:lpstr>Calibri Light</vt:lpstr>
      <vt:lpstr>Narkisim</vt:lpstr>
      <vt:lpstr>Times New Roman</vt:lpstr>
      <vt:lpstr>ערכת נושא Office</vt:lpstr>
      <vt:lpstr>מבוא להלכות שבת – "לא תעשה כל מלאכה"  (הלכה לתלמיד עמ' 37-38)</vt:lpstr>
      <vt:lpstr>הלכות שבת...</vt:lpstr>
      <vt:lpstr>מהי מלאכה? </vt:lpstr>
      <vt:lpstr>ל"ט אבות מלאכה והמשכן</vt:lpstr>
      <vt:lpstr>מצגת של PowerPoint</vt:lpstr>
      <vt:lpstr>מצגת של PowerPoint</vt:lpstr>
      <vt:lpstr>משנה, מסכת שבת, פרק ז' משנה ב' (הלכה לתלמיד עמ' 44)</vt:lpstr>
      <vt:lpstr>הסבר</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מבוא להלכות שבת – "לא תעשה כל מלאכה"</dc:title>
  <dc:creator>User</dc:creator>
  <cp:lastModifiedBy>User</cp:lastModifiedBy>
  <cp:revision>13</cp:revision>
  <dcterms:created xsi:type="dcterms:W3CDTF">2014-11-06T11:03:56Z</dcterms:created>
  <dcterms:modified xsi:type="dcterms:W3CDTF">2014-11-06T12:26:24Z</dcterms:modified>
</cp:coreProperties>
</file>