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6" autoAdjust="0"/>
    <p:restoredTop sz="94660"/>
  </p:normalViewPr>
  <p:slideViewPr>
    <p:cSldViewPr snapToGrid="0">
      <p:cViewPr varScale="1">
        <p:scale>
          <a:sx n="92" d="100"/>
          <a:sy n="92" d="100"/>
        </p:scale>
        <p:origin x="4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1606465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65333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322106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1156953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237987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261858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188751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423046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10772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34291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3CC0D06-730D-4B2D-8269-87C09A7CA104}" type="datetimeFigureOut">
              <a:rPr lang="he-IL" smtClean="0"/>
              <a:t>א'/כסלו/תשע"ה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43474E2-6B4E-4972-8976-28C720C99288}" type="slidenum">
              <a:rPr lang="he-IL" smtClean="0"/>
              <a:t>‹#›</a:t>
            </a:fld>
            <a:endParaRPr lang="he-IL"/>
          </a:p>
        </p:txBody>
      </p:sp>
    </p:spTree>
    <p:extLst>
      <p:ext uri="{BB962C8B-B14F-4D97-AF65-F5344CB8AC3E}">
        <p14:creationId xmlns:p14="http://schemas.microsoft.com/office/powerpoint/2010/main" val="253044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CC0D06-730D-4B2D-8269-87C09A7CA104}" type="datetimeFigureOut">
              <a:rPr lang="he-IL" smtClean="0"/>
              <a:t>א'/כסלו/תשע"ה</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3474E2-6B4E-4972-8976-28C720C99288}" type="slidenum">
              <a:rPr lang="he-IL" smtClean="0"/>
              <a:t>‹#›</a:t>
            </a:fld>
            <a:endParaRPr lang="he-IL"/>
          </a:p>
        </p:txBody>
      </p:sp>
    </p:spTree>
    <p:extLst>
      <p:ext uri="{BB962C8B-B14F-4D97-AF65-F5344CB8AC3E}">
        <p14:creationId xmlns:p14="http://schemas.microsoft.com/office/powerpoint/2010/main" val="1725842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דיני מוקצה  א' (פרק עז)</a:t>
            </a:r>
            <a:endParaRPr lang="he-IL" dirty="0">
              <a:latin typeface="Narkisim" panose="020E0502050101010101" pitchFamily="34" charset="-79"/>
              <a:cs typeface="Narkisim" panose="020E0502050101010101" pitchFamily="34" charset="-79"/>
            </a:endParaRPr>
          </a:p>
        </p:txBody>
      </p:sp>
      <p:sp>
        <p:nvSpPr>
          <p:cNvPr id="5" name="מציין מיקום תוכן 4"/>
          <p:cNvSpPr>
            <a:spLocks noGrp="1"/>
          </p:cNvSpPr>
          <p:nvPr>
            <p:ph idx="1"/>
          </p:nvPr>
        </p:nvSpPr>
        <p:spPr/>
        <p:txBody>
          <a:bodyPr>
            <a:normAutofit/>
          </a:bodyPr>
          <a:lstStyle/>
          <a:p>
            <a:pPr marL="0" indent="0">
              <a:buNone/>
            </a:pPr>
            <a:r>
              <a:rPr lang="he-IL" sz="3200" dirty="0" smtClean="0">
                <a:latin typeface="Narkisim" panose="020E0502050101010101" pitchFamily="34" charset="-79"/>
                <a:cs typeface="Narkisim" panose="020E0502050101010101" pitchFamily="34" charset="-79"/>
              </a:rPr>
              <a:t>מוקצה – הגדרה מילונית – מֻפרש, מרֻחק, מסֻלק, מוּצא מכלל שימוש...</a:t>
            </a:r>
          </a:p>
          <a:p>
            <a:pPr marL="0" indent="0" algn="l">
              <a:buNone/>
            </a:pPr>
            <a:r>
              <a:rPr lang="he-IL" sz="2000" dirty="0" smtClean="0">
                <a:latin typeface="Narkisim" panose="020E0502050101010101" pitchFamily="34" charset="-79"/>
                <a:cs typeface="Narkisim" panose="020E0502050101010101" pitchFamily="34" charset="-79"/>
              </a:rPr>
              <a:t>(מילון אבן שושן ערך "מקצה" פירוש 3)</a:t>
            </a:r>
            <a:endParaRPr lang="he-IL" sz="2000" dirty="0">
              <a:latin typeface="Narkisim" panose="020E0502050101010101" pitchFamily="34" charset="-79"/>
              <a:cs typeface="Narkisim" panose="020E0502050101010101" pitchFamily="34" charset="-79"/>
            </a:endParaRPr>
          </a:p>
          <a:p>
            <a:pPr marL="0" indent="0" algn="just">
              <a:buNone/>
            </a:pPr>
            <a:r>
              <a:rPr lang="he-IL" sz="3200" dirty="0" smtClean="0">
                <a:latin typeface="Narkisim" panose="020E0502050101010101" pitchFamily="34" charset="-79"/>
                <a:cs typeface="Narkisim" panose="020E0502050101010101" pitchFamily="34" charset="-79"/>
              </a:rPr>
              <a:t>מוקצה לעניין הלכות שבת – כל דבר שאין אדם רגיל להשתמש בו בשבת. את הדבר האסור אין לטלטל (להזיז, להעביר למקום אחר) בשבת.</a:t>
            </a:r>
          </a:p>
          <a:p>
            <a:pPr marL="0" indent="0" algn="just">
              <a:buNone/>
            </a:pPr>
            <a:r>
              <a:rPr lang="he-IL" sz="3200" dirty="0" smtClean="0">
                <a:latin typeface="Narkisim" panose="020E0502050101010101" pitchFamily="34" charset="-79"/>
                <a:cs typeface="Narkisim" panose="020E0502050101010101" pitchFamily="34" charset="-79"/>
              </a:rPr>
              <a:t>איסור מוקצה הוא איסור מדרבנן.</a:t>
            </a:r>
            <a:endParaRPr lang="he-IL" sz="3200" dirty="0">
              <a:latin typeface="Narkisim" panose="020E0502050101010101" pitchFamily="34" charset="-79"/>
              <a:cs typeface="Narkisim" panose="020E0502050101010101" pitchFamily="34" charset="-79"/>
            </a:endParaRPr>
          </a:p>
        </p:txBody>
      </p:sp>
      <p:pic>
        <p:nvPicPr>
          <p:cNvPr id="1026" name="Picture 2" descr="http://live.shofar-tv.com/media/pictures/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3162" y="4204813"/>
            <a:ext cx="2749839" cy="197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34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טעמים לאסור טלטול מוקצה</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p:txBody>
          <a:bodyPr/>
          <a:lstStyle/>
          <a:p>
            <a:pPr marL="0" indent="0">
              <a:buNone/>
            </a:pPr>
            <a:r>
              <a:rPr lang="he-IL" sz="3200" dirty="0" smtClean="0">
                <a:latin typeface="Narkisim" panose="020E0502050101010101" pitchFamily="34" charset="-79"/>
                <a:cs typeface="Narkisim" panose="020E0502050101010101" pitchFamily="34" charset="-79"/>
              </a:rPr>
              <a:t>רש"י – </a:t>
            </a:r>
          </a:p>
          <a:p>
            <a:pPr marL="0" indent="0">
              <a:buNone/>
            </a:pPr>
            <a:r>
              <a:rPr lang="he-IL" sz="3200" dirty="0" smtClean="0">
                <a:latin typeface="Narkisim" panose="020E0502050101010101" pitchFamily="34" charset="-79"/>
                <a:cs typeface="Narkisim" panose="020E0502050101010101" pitchFamily="34" charset="-79"/>
              </a:rPr>
              <a:t>אם אדם לא יקפיד על איסור טלטול</a:t>
            </a:r>
            <a:r>
              <a:rPr lang="he-IL" sz="3200" dirty="0" smtClean="0">
                <a:latin typeface="Narkisim" panose="020E0502050101010101" pitchFamily="34" charset="-79"/>
                <a:cs typeface="Narkisim" panose="020E0502050101010101" pitchFamily="34" charset="-79"/>
              </a:rPr>
              <a:t>, שהוא </a:t>
            </a:r>
            <a:r>
              <a:rPr lang="he-IL" sz="3200" dirty="0" smtClean="0">
                <a:latin typeface="Narkisim" panose="020E0502050101010101" pitchFamily="34" charset="-79"/>
                <a:cs typeface="Narkisim" panose="020E0502050101010101" pitchFamily="34" charset="-79"/>
              </a:rPr>
              <a:t>איסור מדרבנן, הוא עשוי לעבור על מלאכה האסורה מהתורה והיא מלאכת הוצאה מרשות (היחיד) לרשות (הרבים) . </a:t>
            </a:r>
            <a:r>
              <a:rPr lang="he-IL" sz="2000" dirty="0" smtClean="0">
                <a:latin typeface="Narkisim" panose="020E0502050101010101" pitchFamily="34" charset="-79"/>
                <a:cs typeface="Narkisim" panose="020E0502050101010101" pitchFamily="34" charset="-79"/>
              </a:rPr>
              <a:t>(עמ' 41 מלאכה 39</a:t>
            </a:r>
            <a:r>
              <a:rPr lang="he-IL" sz="2000" dirty="0" smtClean="0">
                <a:latin typeface="Narkisim" panose="020E0502050101010101" pitchFamily="34" charset="-79"/>
                <a:cs typeface="Narkisim" panose="020E0502050101010101" pitchFamily="34" charset="-79"/>
              </a:rPr>
              <a:t>)</a:t>
            </a:r>
          </a:p>
          <a:p>
            <a:pPr marL="0" indent="0">
              <a:buNone/>
            </a:pPr>
            <a:endParaRPr lang="he-IL" sz="2000" dirty="0">
              <a:latin typeface="Narkisim" panose="020E0502050101010101" pitchFamily="34" charset="-79"/>
              <a:cs typeface="Narkisim" panose="020E0502050101010101" pitchFamily="34" charset="-79"/>
            </a:endParaRPr>
          </a:p>
          <a:p>
            <a:pPr marL="0" indent="0">
              <a:buNone/>
            </a:pPr>
            <a:r>
              <a:rPr lang="he-IL" sz="3200" dirty="0">
                <a:latin typeface="Narkisim" panose="020E0502050101010101" pitchFamily="34" charset="-79"/>
                <a:cs typeface="Narkisim" panose="020E0502050101010101" pitchFamily="34" charset="-79"/>
              </a:rPr>
              <a:t>חז"ל רצו שאדם ירגיש את קדושת השבת ולכן תקנו את תקנת המוקצה  כדי שלא </a:t>
            </a:r>
            <a:r>
              <a:rPr lang="he-IL" sz="3200" dirty="0" smtClean="0">
                <a:latin typeface="Narkisim" panose="020E0502050101010101" pitchFamily="34" charset="-79"/>
                <a:cs typeface="Narkisim" panose="020E0502050101010101" pitchFamily="34" charset="-79"/>
              </a:rPr>
              <a:t>תהיה שבת באווירת </a:t>
            </a:r>
            <a:r>
              <a:rPr lang="he-IL" sz="3200" dirty="0">
                <a:latin typeface="Narkisim" panose="020E0502050101010101" pitchFamily="34" charset="-79"/>
                <a:cs typeface="Narkisim" panose="020E0502050101010101" pitchFamily="34" charset="-79"/>
              </a:rPr>
              <a:t>יום חול</a:t>
            </a:r>
            <a:r>
              <a:rPr lang="he-IL" sz="3200" dirty="0" smtClean="0">
                <a:latin typeface="Narkisim" panose="020E0502050101010101" pitchFamily="34" charset="-79"/>
                <a:cs typeface="Narkisim" panose="020E0502050101010101" pitchFamily="34" charset="-79"/>
              </a:rPr>
              <a:t>. </a:t>
            </a:r>
          </a:p>
          <a:p>
            <a:pPr marL="0" indent="0">
              <a:buNone/>
            </a:pPr>
            <a:r>
              <a:rPr lang="he-IL" sz="3200" dirty="0" smtClean="0">
                <a:latin typeface="Narkisim" panose="020E0502050101010101" pitchFamily="34" charset="-79"/>
                <a:cs typeface="Narkisim" panose="020E0502050101010101" pitchFamily="34" charset="-79"/>
              </a:rPr>
              <a:t>הרמב"ם מביא שלושה </a:t>
            </a:r>
            <a:r>
              <a:rPr lang="he-IL" sz="3200" dirty="0">
                <a:latin typeface="Narkisim" panose="020E0502050101010101" pitchFamily="34" charset="-79"/>
                <a:cs typeface="Narkisim" panose="020E0502050101010101" pitchFamily="34" charset="-79"/>
              </a:rPr>
              <a:t>הסברים </a:t>
            </a:r>
            <a:r>
              <a:rPr lang="he-IL" sz="3200" dirty="0" smtClean="0">
                <a:latin typeface="Narkisim" panose="020E0502050101010101" pitchFamily="34" charset="-79"/>
                <a:cs typeface="Narkisim" panose="020E0502050101010101" pitchFamily="34" charset="-79"/>
              </a:rPr>
              <a:t>לעניין </a:t>
            </a:r>
            <a:r>
              <a:rPr lang="he-IL" sz="3200" dirty="0">
                <a:latin typeface="Narkisim" panose="020E0502050101010101" pitchFamily="34" charset="-79"/>
                <a:cs typeface="Narkisim" panose="020E0502050101010101" pitchFamily="34" charset="-79"/>
              </a:rPr>
              <a:t>המוקצה</a:t>
            </a:r>
            <a:r>
              <a:rPr lang="he-IL" sz="3200" dirty="0" smtClean="0">
                <a:latin typeface="Narkisim" panose="020E0502050101010101" pitchFamily="34" charset="-79"/>
                <a:cs typeface="Narkisim" panose="020E0502050101010101" pitchFamily="34" charset="-79"/>
              </a:rPr>
              <a:t>. </a:t>
            </a:r>
            <a:endParaRPr lang="en-US" sz="3200" dirty="0">
              <a:latin typeface="Narkisim" panose="020E0502050101010101" pitchFamily="34" charset="-79"/>
              <a:cs typeface="Narkisim" panose="020E0502050101010101" pitchFamily="34" charset="-79"/>
            </a:endParaRPr>
          </a:p>
          <a:p>
            <a:pPr marL="0" indent="0">
              <a:buNone/>
            </a:pPr>
            <a:endParaRPr lang="he-IL" sz="2000" dirty="0" smtClean="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84908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43000" y="685800"/>
            <a:ext cx="10210799" cy="5491163"/>
          </a:xfrm>
        </p:spPr>
        <p:txBody>
          <a:bodyPr>
            <a:normAutofit lnSpcReduction="10000"/>
          </a:bodyPr>
          <a:lstStyle/>
          <a:p>
            <a:pPr marL="514350" indent="-514350" algn="just">
              <a:buFont typeface="+mj-lt"/>
              <a:buAutoNum type="arabicPeriod"/>
            </a:pPr>
            <a:r>
              <a:rPr lang="he-IL" sz="3000" u="sng" dirty="0" smtClean="0">
                <a:latin typeface="Narkisim" panose="020E0502050101010101" pitchFamily="34" charset="-79"/>
                <a:cs typeface="Narkisim" panose="020E0502050101010101" pitchFamily="34" charset="-79"/>
              </a:rPr>
              <a:t>סיבה ראשונה</a:t>
            </a:r>
            <a:r>
              <a:rPr lang="he-IL" sz="3000" dirty="0" smtClean="0">
                <a:latin typeface="Narkisim" panose="020E0502050101010101" pitchFamily="34" charset="-79"/>
                <a:cs typeface="Narkisim" panose="020E0502050101010101" pitchFamily="34" charset="-79"/>
              </a:rPr>
              <a:t> מתייחסת </a:t>
            </a:r>
            <a:r>
              <a:rPr lang="he-IL" sz="3000" dirty="0">
                <a:latin typeface="Narkisim" panose="020E0502050101010101" pitchFamily="34" charset="-79"/>
                <a:cs typeface="Narkisim" panose="020E0502050101010101" pitchFamily="34" charset="-79"/>
              </a:rPr>
              <a:t>לאנשים שעובדים במשך כל ימות השבוע. אדם עובד במשך ששה ימים בעבודות שונות. כאשר מגיעה השבת הוא אמור לשבות ממלאכה ולנוח, אבל אם אותו אדם ממשיך ועושה בשבת כל מיני מלאכות שלא אסורות מהתורה הוא בעצם ממשיך בעבודה , ופוגם באווירת השבת כי אין אצלו כמעט הבדל בין ימי החול שלו לימי השבת.</a:t>
            </a:r>
            <a:endParaRPr lang="en-US" sz="3000" dirty="0">
              <a:latin typeface="Narkisim" panose="020E0502050101010101" pitchFamily="34" charset="-79"/>
              <a:cs typeface="Narkisim" panose="020E0502050101010101" pitchFamily="34" charset="-79"/>
            </a:endParaRPr>
          </a:p>
          <a:p>
            <a:pPr marL="514350" indent="-514350" algn="just">
              <a:buFont typeface="+mj-lt"/>
              <a:buAutoNum type="arabicPeriod"/>
            </a:pPr>
            <a:r>
              <a:rPr lang="he-IL" sz="3000" u="sng" dirty="0" smtClean="0">
                <a:latin typeface="Narkisim" panose="020E0502050101010101" pitchFamily="34" charset="-79"/>
                <a:cs typeface="Narkisim" panose="020E0502050101010101" pitchFamily="34" charset="-79"/>
              </a:rPr>
              <a:t>סיבה </a:t>
            </a:r>
            <a:r>
              <a:rPr lang="he-IL" sz="3000" u="sng" dirty="0">
                <a:latin typeface="Narkisim" panose="020E0502050101010101" pitchFamily="34" charset="-79"/>
                <a:cs typeface="Narkisim" panose="020E0502050101010101" pitchFamily="34" charset="-79"/>
              </a:rPr>
              <a:t>שניה</a:t>
            </a:r>
            <a:r>
              <a:rPr lang="he-IL" sz="3000" dirty="0">
                <a:latin typeface="Narkisim" panose="020E0502050101010101" pitchFamily="34" charset="-79"/>
                <a:cs typeface="Narkisim" panose="020E0502050101010101" pitchFamily="34" charset="-79"/>
              </a:rPr>
              <a:t> -אם יהיה מותר לאדם לטלטל כלים שמלאכתם לאיסור, כמו למשל פטיש, הוא יכול בלי כוונה לעשות בהם מלאכה שאסורה בשבת. למשל לדפוק מסמר בקיר ולתלות תמונה.</a:t>
            </a:r>
            <a:endParaRPr lang="en-US" sz="3000" dirty="0">
              <a:latin typeface="Narkisim" panose="020E0502050101010101" pitchFamily="34" charset="-79"/>
              <a:cs typeface="Narkisim" panose="020E0502050101010101" pitchFamily="34" charset="-79"/>
            </a:endParaRPr>
          </a:p>
          <a:p>
            <a:pPr marL="514350" indent="-514350" algn="just">
              <a:buFont typeface="+mj-lt"/>
              <a:buAutoNum type="arabicPeriod"/>
            </a:pPr>
            <a:r>
              <a:rPr lang="he-IL" sz="3000" u="sng" dirty="0" smtClean="0">
                <a:latin typeface="Narkisim" panose="020E0502050101010101" pitchFamily="34" charset="-79"/>
                <a:cs typeface="Narkisim" panose="020E0502050101010101" pitchFamily="34" charset="-79"/>
              </a:rPr>
              <a:t>סיבה </a:t>
            </a:r>
            <a:r>
              <a:rPr lang="he-IL" sz="3000" u="sng" dirty="0">
                <a:latin typeface="Narkisim" panose="020E0502050101010101" pitchFamily="34" charset="-79"/>
                <a:cs typeface="Narkisim" panose="020E0502050101010101" pitchFamily="34" charset="-79"/>
              </a:rPr>
              <a:t>שלישית</a:t>
            </a:r>
            <a:r>
              <a:rPr lang="he-IL" sz="3000" dirty="0">
                <a:latin typeface="Narkisim" panose="020E0502050101010101" pitchFamily="34" charset="-79"/>
                <a:cs typeface="Narkisim" panose="020E0502050101010101" pitchFamily="34" charset="-79"/>
              </a:rPr>
              <a:t> מתייחסת לאנשים שלא עובדים ששה ימים במשך השבוע אלא חיים חיי בטלה. במשך כל ימות השבוע הם עושים כל מיני דברים שאין בהם ממש, ואז מגיעה השבת והם ממשיכים באורח חייהם בדומה לימות השבוע. גם במקרה זה אין להם הבדל בין ימות השבוע לשבת. </a:t>
            </a:r>
            <a:endParaRPr lang="en-US" sz="3000" dirty="0">
              <a:latin typeface="Narkisim" panose="020E0502050101010101" pitchFamily="34" charset="-79"/>
              <a:cs typeface="Narkisim" panose="020E0502050101010101" pitchFamily="34" charset="-79"/>
            </a:endParaRPr>
          </a:p>
          <a:p>
            <a:pPr marL="0" indent="0" algn="just">
              <a:buNone/>
            </a:pPr>
            <a:endParaRPr lang="he-IL"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64664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האיסור : אין לטלטל (להזיז) חפצי מוקצה</a:t>
            </a:r>
            <a:endParaRPr lang="he-IL" dirty="0"/>
          </a:p>
        </p:txBody>
      </p:sp>
      <p:sp>
        <p:nvSpPr>
          <p:cNvPr id="3" name="מציין מיקום תוכן 2"/>
          <p:cNvSpPr>
            <a:spLocks noGrp="1"/>
          </p:cNvSpPr>
          <p:nvPr>
            <p:ph idx="1"/>
          </p:nvPr>
        </p:nvSpPr>
        <p:spPr/>
        <p:txBody>
          <a:bodyPr>
            <a:normAutofit/>
          </a:bodyPr>
          <a:lstStyle/>
          <a:p>
            <a:pPr marL="0" indent="0">
              <a:buNone/>
            </a:pPr>
            <a:r>
              <a:rPr lang="he-IL" sz="3200" dirty="0" smtClean="0">
                <a:latin typeface="Narkisim" panose="020E0502050101010101" pitchFamily="34" charset="-79"/>
                <a:cs typeface="Narkisim" panose="020E0502050101010101" pitchFamily="34" charset="-79"/>
              </a:rPr>
              <a:t>ישנם ארבעה סוגי מוקצה עיקריים:</a:t>
            </a:r>
          </a:p>
          <a:p>
            <a:pPr marL="514350" indent="-514350">
              <a:buFont typeface="+mj-cs"/>
              <a:buAutoNum type="hebrew2Minus"/>
            </a:pPr>
            <a:r>
              <a:rPr lang="he-IL" sz="3200" dirty="0" smtClean="0">
                <a:latin typeface="Narkisim" panose="020E0502050101010101" pitchFamily="34" charset="-79"/>
                <a:cs typeface="Narkisim" panose="020E0502050101010101" pitchFamily="34" charset="-79"/>
              </a:rPr>
              <a:t>כלי שמלאכתו לאיסור</a:t>
            </a:r>
          </a:p>
          <a:p>
            <a:pPr marL="514350" indent="-514350">
              <a:buFont typeface="+mj-cs"/>
              <a:buAutoNum type="hebrew2Minus"/>
            </a:pPr>
            <a:r>
              <a:rPr lang="he-IL" sz="3200" dirty="0" smtClean="0">
                <a:latin typeface="Narkisim" panose="020E0502050101010101" pitchFamily="34" charset="-79"/>
                <a:cs typeface="Narkisim" panose="020E0502050101010101" pitchFamily="34" charset="-79"/>
              </a:rPr>
              <a:t>מוקצה מחמת חסרון כיס</a:t>
            </a:r>
          </a:p>
          <a:p>
            <a:pPr marL="514350" indent="-514350">
              <a:buFont typeface="+mj-cs"/>
              <a:buAutoNum type="hebrew2Minus"/>
            </a:pPr>
            <a:r>
              <a:rPr lang="he-IL" sz="3200" dirty="0" smtClean="0">
                <a:latin typeface="Narkisim" panose="020E0502050101010101" pitchFamily="34" charset="-79"/>
                <a:cs typeface="Narkisim" panose="020E0502050101010101" pitchFamily="34" charset="-79"/>
              </a:rPr>
              <a:t>מוקצה מחמת גופו</a:t>
            </a:r>
          </a:p>
          <a:p>
            <a:pPr marL="514350" indent="-514350">
              <a:buFont typeface="+mj-cs"/>
              <a:buAutoNum type="hebrew2Minus"/>
            </a:pPr>
            <a:r>
              <a:rPr lang="he-IL" sz="3200" dirty="0" smtClean="0">
                <a:latin typeface="Narkisim" panose="020E0502050101010101" pitchFamily="34" charset="-79"/>
                <a:cs typeface="Narkisim" panose="020E0502050101010101" pitchFamily="34" charset="-79"/>
              </a:rPr>
              <a:t>בסיס לדבר האסור</a:t>
            </a:r>
            <a:endParaRPr lang="he-IL" sz="32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016131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22718" y="290945"/>
            <a:ext cx="2670463" cy="461665"/>
          </a:xfrm>
          <a:prstGeom prst="rect">
            <a:avLst/>
          </a:prstGeom>
          <a:noFill/>
          <a:ln w="28575">
            <a:solidFill>
              <a:schemeClr val="tx1"/>
            </a:solidFill>
          </a:ln>
        </p:spPr>
        <p:txBody>
          <a:bodyPr wrap="square" rtlCol="1">
            <a:spAutoFit/>
          </a:bodyPr>
          <a:lstStyle/>
          <a:p>
            <a:pPr algn="ctr"/>
            <a:r>
              <a:rPr lang="he-IL" sz="2400" dirty="0" smtClean="0">
                <a:latin typeface="Narkisim" panose="020E0502050101010101" pitchFamily="34" charset="-79"/>
                <a:cs typeface="Narkisim" panose="020E0502050101010101" pitchFamily="34" charset="-79"/>
              </a:rPr>
              <a:t>כלי שמלאכתו לאיסור</a:t>
            </a:r>
            <a:endParaRPr lang="he-IL" sz="2400" dirty="0"/>
          </a:p>
        </p:txBody>
      </p:sp>
      <p:sp>
        <p:nvSpPr>
          <p:cNvPr id="5" name="TextBox 4"/>
          <p:cNvSpPr txBox="1"/>
          <p:nvPr/>
        </p:nvSpPr>
        <p:spPr>
          <a:xfrm>
            <a:off x="5122717" y="942476"/>
            <a:ext cx="2670463" cy="1569660"/>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הגדרה:</a:t>
            </a:r>
            <a:r>
              <a:rPr lang="he-IL" sz="2400" dirty="0" smtClean="0">
                <a:latin typeface="Narkisim" panose="020E0502050101010101" pitchFamily="34" charset="-79"/>
                <a:cs typeface="Narkisim" panose="020E0502050101010101" pitchFamily="34" charset="-79"/>
              </a:rPr>
              <a:t> </a:t>
            </a:r>
          </a:p>
          <a:p>
            <a:pPr algn="ctr"/>
            <a:r>
              <a:rPr lang="he-IL" sz="2400" dirty="0" smtClean="0">
                <a:latin typeface="Narkisim" panose="020E0502050101010101" pitchFamily="34" charset="-79"/>
                <a:cs typeface="Narkisim" panose="020E0502050101010101" pitchFamily="34" charset="-79"/>
              </a:rPr>
              <a:t>חפץ המשמש לעשיית מלאכה שאסור לעשותה בשבת</a:t>
            </a:r>
            <a:endParaRPr lang="he-IL" sz="2400" dirty="0"/>
          </a:p>
        </p:txBody>
      </p:sp>
      <p:sp>
        <p:nvSpPr>
          <p:cNvPr id="6" name="TextBox 5"/>
          <p:cNvSpPr txBox="1"/>
          <p:nvPr/>
        </p:nvSpPr>
        <p:spPr>
          <a:xfrm>
            <a:off x="8300601" y="942476"/>
            <a:ext cx="3546764" cy="1569660"/>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דוגמאות</a:t>
            </a:r>
            <a:r>
              <a:rPr lang="he-IL" sz="2400" dirty="0" smtClean="0">
                <a:latin typeface="Narkisim" panose="020E0502050101010101" pitchFamily="34" charset="-79"/>
                <a:cs typeface="Narkisim" panose="020E0502050101010101" pitchFamily="34" charset="-79"/>
              </a:rPr>
              <a:t>: כיריים גז, מברשת צביעה, מחדד, כלי כתיבה, מספריים, כלי עבודה, נשק, סיגריות, נר, שופר, תפילין</a:t>
            </a:r>
            <a:endParaRPr lang="he-IL" sz="2400" dirty="0"/>
          </a:p>
        </p:txBody>
      </p:sp>
      <p:sp>
        <p:nvSpPr>
          <p:cNvPr id="8" name="TextBox 7"/>
          <p:cNvSpPr txBox="1"/>
          <p:nvPr/>
        </p:nvSpPr>
        <p:spPr>
          <a:xfrm>
            <a:off x="7623466" y="2804267"/>
            <a:ext cx="2670463" cy="1200329"/>
          </a:xfrm>
          <a:prstGeom prst="rect">
            <a:avLst/>
          </a:prstGeom>
          <a:solidFill>
            <a:srgbClr val="FF8181"/>
          </a:solid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אסור</a:t>
            </a:r>
            <a:endParaRPr lang="he-IL" sz="2400" dirty="0" smtClean="0">
              <a:latin typeface="Narkisim" panose="020E0502050101010101" pitchFamily="34" charset="-79"/>
              <a:cs typeface="Narkisim" panose="020E0502050101010101" pitchFamily="34" charset="-79"/>
            </a:endParaRPr>
          </a:p>
          <a:p>
            <a:pPr algn="ctr"/>
            <a:r>
              <a:rPr lang="he-IL" sz="2400" dirty="0" smtClean="0">
                <a:latin typeface="Narkisim" panose="020E0502050101010101" pitchFamily="34" charset="-79"/>
                <a:cs typeface="Narkisim" panose="020E0502050101010101" pitchFamily="34" charset="-79"/>
              </a:rPr>
              <a:t>לטלטל כשאר חפצי מוקצה</a:t>
            </a:r>
            <a:endParaRPr lang="he-IL" sz="2400" dirty="0"/>
          </a:p>
        </p:txBody>
      </p:sp>
      <p:sp>
        <p:nvSpPr>
          <p:cNvPr id="9" name="TextBox 8"/>
          <p:cNvSpPr txBox="1"/>
          <p:nvPr/>
        </p:nvSpPr>
        <p:spPr>
          <a:xfrm>
            <a:off x="2095498" y="2804267"/>
            <a:ext cx="2670463" cy="461665"/>
          </a:xfrm>
          <a:prstGeom prst="rect">
            <a:avLst/>
          </a:prstGeom>
          <a:solidFill>
            <a:schemeClr val="accent6">
              <a:lumMod val="40000"/>
              <a:lumOff val="60000"/>
            </a:schemeClr>
          </a:solid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מותר</a:t>
            </a:r>
            <a:endParaRPr lang="he-IL" sz="2400" dirty="0" smtClean="0">
              <a:latin typeface="Narkisim" panose="020E0502050101010101" pitchFamily="34" charset="-79"/>
              <a:cs typeface="Narkisim" panose="020E0502050101010101" pitchFamily="34" charset="-79"/>
            </a:endParaRPr>
          </a:p>
        </p:txBody>
      </p:sp>
      <p:sp>
        <p:nvSpPr>
          <p:cNvPr id="10" name="TextBox 9"/>
          <p:cNvSpPr txBox="1"/>
          <p:nvPr/>
        </p:nvSpPr>
        <p:spPr>
          <a:xfrm>
            <a:off x="3314701" y="3558062"/>
            <a:ext cx="4125190" cy="1200329"/>
          </a:xfrm>
          <a:prstGeom prst="rect">
            <a:avLst/>
          </a:prstGeom>
          <a:solidFill>
            <a:schemeClr val="accent6">
              <a:lumMod val="20000"/>
              <a:lumOff val="80000"/>
            </a:schemeClr>
          </a:solid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לצורך גופו</a:t>
            </a:r>
          </a:p>
          <a:p>
            <a:pPr algn="ctr"/>
            <a:r>
              <a:rPr lang="he-IL" sz="2400" dirty="0" smtClean="0">
                <a:latin typeface="Narkisim" panose="020E0502050101010101" pitchFamily="34" charset="-79"/>
                <a:cs typeface="Narkisim" panose="020E0502050101010101" pitchFamily="34" charset="-79"/>
              </a:rPr>
              <a:t>אם אני צריכה את הכלי כדי לעשות בו מלאכה שמותר לעשותה בשבת</a:t>
            </a:r>
          </a:p>
        </p:txBody>
      </p:sp>
      <p:sp>
        <p:nvSpPr>
          <p:cNvPr id="11" name="TextBox 10"/>
          <p:cNvSpPr txBox="1"/>
          <p:nvPr/>
        </p:nvSpPr>
        <p:spPr>
          <a:xfrm>
            <a:off x="77933" y="3558062"/>
            <a:ext cx="3053193" cy="1200329"/>
          </a:xfrm>
          <a:prstGeom prst="rect">
            <a:avLst/>
          </a:prstGeom>
          <a:solidFill>
            <a:schemeClr val="accent6">
              <a:lumMod val="20000"/>
              <a:lumOff val="80000"/>
            </a:schemeClr>
          </a:solid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לצורך מקומו</a:t>
            </a:r>
          </a:p>
          <a:p>
            <a:pPr algn="ctr"/>
            <a:r>
              <a:rPr lang="he-IL" sz="2400" dirty="0" smtClean="0">
                <a:latin typeface="Narkisim" panose="020E0502050101010101" pitchFamily="34" charset="-79"/>
                <a:cs typeface="Narkisim" panose="020E0502050101010101" pitchFamily="34" charset="-79"/>
              </a:rPr>
              <a:t>אם אני צריכה להשתמש במקום עליו מונח הכלי</a:t>
            </a:r>
          </a:p>
        </p:txBody>
      </p:sp>
      <p:sp>
        <p:nvSpPr>
          <p:cNvPr id="12" name="TextBox 11"/>
          <p:cNvSpPr txBox="1"/>
          <p:nvPr/>
        </p:nvSpPr>
        <p:spPr>
          <a:xfrm>
            <a:off x="3314701" y="4985356"/>
            <a:ext cx="4125190" cy="1200329"/>
          </a:xfrm>
          <a:prstGeom prst="rect">
            <a:avLst/>
          </a:prstGeom>
          <a:solidFill>
            <a:schemeClr val="accent6">
              <a:lumMod val="20000"/>
              <a:lumOff val="80000"/>
            </a:schemeClr>
          </a:solid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דוגמא:</a:t>
            </a:r>
          </a:p>
          <a:p>
            <a:pPr algn="ctr"/>
            <a:r>
              <a:rPr lang="he-IL" sz="2400" dirty="0" smtClean="0">
                <a:latin typeface="Narkisim" panose="020E0502050101010101" pitchFamily="34" charset="-79"/>
                <a:cs typeface="Narkisim" panose="020E0502050101010101" pitchFamily="34" charset="-79"/>
              </a:rPr>
              <a:t>אין לי מפצח אגוזים, מותר לקחת פטיש כדי לפצח בו את האגוזים.</a:t>
            </a:r>
          </a:p>
        </p:txBody>
      </p:sp>
      <p:sp>
        <p:nvSpPr>
          <p:cNvPr id="13" name="TextBox 12"/>
          <p:cNvSpPr txBox="1"/>
          <p:nvPr/>
        </p:nvSpPr>
        <p:spPr>
          <a:xfrm>
            <a:off x="77933" y="4985355"/>
            <a:ext cx="3053193" cy="1200329"/>
          </a:xfrm>
          <a:prstGeom prst="rect">
            <a:avLst/>
          </a:prstGeom>
          <a:solidFill>
            <a:schemeClr val="accent6">
              <a:lumMod val="20000"/>
              <a:lumOff val="80000"/>
            </a:schemeClr>
          </a:solid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דוגמא:</a:t>
            </a:r>
          </a:p>
          <a:p>
            <a:pPr algn="ctr"/>
            <a:r>
              <a:rPr lang="he-IL" sz="2400" dirty="0" smtClean="0">
                <a:latin typeface="Narkisim" panose="020E0502050101010101" pitchFamily="34" charset="-79"/>
                <a:cs typeface="Narkisim" panose="020E0502050101010101" pitchFamily="34" charset="-79"/>
              </a:rPr>
              <a:t>פטיש מונח על </a:t>
            </a:r>
            <a:r>
              <a:rPr lang="he-IL" sz="2400" dirty="0" err="1" smtClean="0">
                <a:latin typeface="Narkisim" panose="020E0502050101010101" pitchFamily="34" charset="-79"/>
                <a:cs typeface="Narkisim" panose="020E0502050101010101" pitchFamily="34" charset="-79"/>
              </a:rPr>
              <a:t>הכסא</a:t>
            </a:r>
            <a:r>
              <a:rPr lang="he-IL" sz="2400" dirty="0" smtClean="0">
                <a:latin typeface="Narkisim" panose="020E0502050101010101" pitchFamily="34" charset="-79"/>
                <a:cs typeface="Narkisim" panose="020E0502050101010101" pitchFamily="34" charset="-79"/>
              </a:rPr>
              <a:t> ואני צריכה את </a:t>
            </a:r>
            <a:r>
              <a:rPr lang="he-IL" sz="2400" dirty="0" err="1" smtClean="0">
                <a:latin typeface="Narkisim" panose="020E0502050101010101" pitchFamily="34" charset="-79"/>
                <a:cs typeface="Narkisim" panose="020E0502050101010101" pitchFamily="34" charset="-79"/>
              </a:rPr>
              <a:t>הכסא</a:t>
            </a:r>
            <a:r>
              <a:rPr lang="he-IL" sz="2400" dirty="0" smtClean="0">
                <a:latin typeface="Narkisim" panose="020E0502050101010101" pitchFamily="34" charset="-79"/>
                <a:cs typeface="Narkisim" panose="020E0502050101010101" pitchFamily="34" charset="-79"/>
              </a:rPr>
              <a:t>.</a:t>
            </a:r>
          </a:p>
        </p:txBody>
      </p:sp>
      <p:sp>
        <p:nvSpPr>
          <p:cNvPr id="14" name="חץ למטה 13"/>
          <p:cNvSpPr/>
          <p:nvPr/>
        </p:nvSpPr>
        <p:spPr>
          <a:xfrm>
            <a:off x="6203373" y="675409"/>
            <a:ext cx="363682" cy="369331"/>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חץ למטה 14"/>
          <p:cNvSpPr/>
          <p:nvPr/>
        </p:nvSpPr>
        <p:spPr>
          <a:xfrm rot="3745232">
            <a:off x="4649932" y="1972197"/>
            <a:ext cx="363682" cy="1242348"/>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6" name="חץ למטה 15"/>
          <p:cNvSpPr/>
          <p:nvPr/>
        </p:nvSpPr>
        <p:spPr>
          <a:xfrm rot="5400000" flipV="1">
            <a:off x="7931733" y="1212773"/>
            <a:ext cx="363682" cy="834736"/>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7" name="חץ למטה 16"/>
          <p:cNvSpPr/>
          <p:nvPr/>
        </p:nvSpPr>
        <p:spPr>
          <a:xfrm rot="19475159">
            <a:off x="7627990" y="2326374"/>
            <a:ext cx="363682" cy="776335"/>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חץ למטה 17"/>
          <p:cNvSpPr/>
          <p:nvPr/>
        </p:nvSpPr>
        <p:spPr>
          <a:xfrm>
            <a:off x="1435679" y="4668887"/>
            <a:ext cx="363682" cy="369331"/>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9" name="חץ למטה 18"/>
          <p:cNvSpPr/>
          <p:nvPr/>
        </p:nvSpPr>
        <p:spPr>
          <a:xfrm>
            <a:off x="5195455" y="4668887"/>
            <a:ext cx="363682" cy="369331"/>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0" name="חץ למטה 19"/>
          <p:cNvSpPr/>
          <p:nvPr/>
        </p:nvSpPr>
        <p:spPr>
          <a:xfrm>
            <a:off x="2432269" y="3219765"/>
            <a:ext cx="363682" cy="467963"/>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1" name="חץ למטה 20"/>
          <p:cNvSpPr/>
          <p:nvPr/>
        </p:nvSpPr>
        <p:spPr>
          <a:xfrm>
            <a:off x="4195262" y="3227332"/>
            <a:ext cx="363682" cy="460396"/>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02693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circle(in)">
                                      <p:cBhvr>
                                        <p:cTn id="10" dur="2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circle(in)">
                                      <p:cBhvr>
                                        <p:cTn id="15" dur="2000"/>
                                        <p:tgtEl>
                                          <p:spTgt spid="17"/>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ircle(in)">
                                      <p:cBhvr>
                                        <p:cTn id="23" dur="2000"/>
                                        <p:tgtEl>
                                          <p:spTgt spid="15"/>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ircle(in)">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circle(in)">
                                      <p:cBhvr>
                                        <p:cTn id="31" dur="2000"/>
                                        <p:tgtEl>
                                          <p:spTgt spid="21"/>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circle(in)">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circle(in)">
                                      <p:cBhvr>
                                        <p:cTn id="39" dur="2000"/>
                                        <p:tgtEl>
                                          <p:spTgt spid="19"/>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ircle(in)">
                                      <p:cBhvr>
                                        <p:cTn id="42" dur="2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circle(in)">
                                      <p:cBhvr>
                                        <p:cTn id="47" dur="2000"/>
                                        <p:tgtEl>
                                          <p:spTgt spid="20"/>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circle(in)">
                                      <p:cBhvr>
                                        <p:cTn id="50" dur="2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circle(in)">
                                      <p:cBhvr>
                                        <p:cTn id="55" dur="2000"/>
                                        <p:tgtEl>
                                          <p:spTgt spid="1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circle(in)">
                                      <p:cBhvr>
                                        <p:cTn id="5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47310" y="592284"/>
            <a:ext cx="3958936" cy="523220"/>
          </a:xfrm>
          <a:prstGeom prst="rect">
            <a:avLst/>
          </a:prstGeom>
          <a:noFill/>
          <a:ln w="28575">
            <a:solidFill>
              <a:schemeClr val="tx1"/>
            </a:solidFill>
          </a:ln>
        </p:spPr>
        <p:txBody>
          <a:bodyPr wrap="square" rtlCol="1">
            <a:spAutoFit/>
          </a:bodyPr>
          <a:lstStyle/>
          <a:p>
            <a:pPr algn="ctr"/>
            <a:r>
              <a:rPr lang="he-IL" sz="2800" dirty="0" smtClean="0">
                <a:latin typeface="Narkisim" panose="020E0502050101010101" pitchFamily="34" charset="-79"/>
                <a:cs typeface="Narkisim" panose="020E0502050101010101" pitchFamily="34" charset="-79"/>
              </a:rPr>
              <a:t>מוקצה מחמת חסרון כיס</a:t>
            </a:r>
            <a:endParaRPr lang="he-IL" sz="2800" dirty="0"/>
          </a:p>
        </p:txBody>
      </p:sp>
      <p:sp>
        <p:nvSpPr>
          <p:cNvPr id="6" name="TextBox 5"/>
          <p:cNvSpPr txBox="1"/>
          <p:nvPr/>
        </p:nvSpPr>
        <p:spPr>
          <a:xfrm>
            <a:off x="3990109" y="1430853"/>
            <a:ext cx="4842164" cy="2431435"/>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הגדרה:</a:t>
            </a:r>
            <a:r>
              <a:rPr lang="he-IL" sz="2400" dirty="0" smtClean="0">
                <a:latin typeface="Narkisim" panose="020E0502050101010101" pitchFamily="34" charset="-79"/>
                <a:cs typeface="Narkisim" panose="020E0502050101010101" pitchFamily="34" charset="-79"/>
              </a:rPr>
              <a:t> </a:t>
            </a:r>
          </a:p>
          <a:p>
            <a:pPr algn="ctr"/>
            <a:r>
              <a:rPr lang="he-IL" sz="3200" dirty="0" smtClean="0">
                <a:latin typeface="Narkisim" panose="020E0502050101010101" pitchFamily="34" charset="-79"/>
                <a:cs typeface="Narkisim" panose="020E0502050101010101" pitchFamily="34" charset="-79"/>
              </a:rPr>
              <a:t>כלי שאדם מקפיד עליו שלא יתקלקל, בגלל שהוא יקר, ולכן הוא משתמש בו רק לשימוש שלו הוא מיועד.</a:t>
            </a:r>
            <a:endParaRPr lang="he-IL" sz="3200" dirty="0"/>
          </a:p>
        </p:txBody>
      </p:sp>
      <p:sp>
        <p:nvSpPr>
          <p:cNvPr id="7" name="חץ למטה 6"/>
          <p:cNvSpPr/>
          <p:nvPr/>
        </p:nvSpPr>
        <p:spPr>
          <a:xfrm>
            <a:off x="6203373" y="1028700"/>
            <a:ext cx="363682" cy="504417"/>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8" name="TextBox 7"/>
          <p:cNvSpPr txBox="1"/>
          <p:nvPr/>
        </p:nvSpPr>
        <p:spPr>
          <a:xfrm>
            <a:off x="9611590" y="1163786"/>
            <a:ext cx="2379519" cy="3785652"/>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דוגמאות</a:t>
            </a:r>
            <a:r>
              <a:rPr lang="he-IL" sz="2400" dirty="0" smtClean="0">
                <a:latin typeface="Narkisim" panose="020E0502050101010101" pitchFamily="34" charset="-79"/>
                <a:cs typeface="Narkisim" panose="020E0502050101010101" pitchFamily="34" charset="-79"/>
              </a:rPr>
              <a:t>: בולי דואר (לא מוחתמים), דרכון, מצלמה, תמונה יקרה, סכין של מוהל, דיסקים, סכין עדינה המשמשת לפעולה מסוימת (ניתוח), כל מכשיר עדין ויקר ערך.</a:t>
            </a:r>
            <a:endParaRPr lang="he-IL" sz="2400" dirty="0"/>
          </a:p>
        </p:txBody>
      </p:sp>
      <p:sp>
        <p:nvSpPr>
          <p:cNvPr id="9" name="חץ למטה 8"/>
          <p:cNvSpPr/>
          <p:nvPr/>
        </p:nvSpPr>
        <p:spPr>
          <a:xfrm rot="5400000" flipV="1">
            <a:off x="9010246" y="1684663"/>
            <a:ext cx="423374" cy="945569"/>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0" name="TextBox 9"/>
          <p:cNvSpPr txBox="1"/>
          <p:nvPr/>
        </p:nvSpPr>
        <p:spPr>
          <a:xfrm>
            <a:off x="928588" y="1430851"/>
            <a:ext cx="2670463" cy="1200329"/>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אסור:</a:t>
            </a:r>
            <a:r>
              <a:rPr lang="he-IL" sz="2400" dirty="0" smtClean="0">
                <a:latin typeface="Narkisim" panose="020E0502050101010101" pitchFamily="34" charset="-79"/>
                <a:cs typeface="Narkisim" panose="020E0502050101010101" pitchFamily="34" charset="-79"/>
              </a:rPr>
              <a:t> </a:t>
            </a:r>
          </a:p>
          <a:p>
            <a:pPr algn="ctr"/>
            <a:r>
              <a:rPr lang="he-IL" sz="2400" dirty="0" smtClean="0">
                <a:latin typeface="Narkisim" panose="020E0502050101010101" pitchFamily="34" charset="-79"/>
                <a:cs typeface="Narkisim" panose="020E0502050101010101" pitchFamily="34" charset="-79"/>
              </a:rPr>
              <a:t>לטלטל אפילו לצורך גופו או מקומו.</a:t>
            </a:r>
            <a:endParaRPr lang="he-IL" sz="2400" dirty="0"/>
          </a:p>
        </p:txBody>
      </p:sp>
      <p:sp>
        <p:nvSpPr>
          <p:cNvPr id="12" name="חץ למטה 11"/>
          <p:cNvSpPr/>
          <p:nvPr/>
        </p:nvSpPr>
        <p:spPr>
          <a:xfrm rot="5400000">
            <a:off x="3595253" y="1888329"/>
            <a:ext cx="363682" cy="592282"/>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p:cNvSpPr txBox="1"/>
          <p:nvPr/>
        </p:nvSpPr>
        <p:spPr>
          <a:xfrm>
            <a:off x="6629399" y="4377195"/>
            <a:ext cx="2379519" cy="2308324"/>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כלים המיועדים לסחורה: </a:t>
            </a:r>
            <a:r>
              <a:rPr lang="he-IL" sz="2400" dirty="0" smtClean="0">
                <a:latin typeface="Narkisim" panose="020E0502050101010101" pitchFamily="34" charset="-79"/>
                <a:cs typeface="Narkisim" panose="020E0502050101010101" pitchFamily="34" charset="-79"/>
              </a:rPr>
              <a:t>ששומרים שלא יתקלקלו, כמו צלחות וכוסות דינם כמוקצה מחמת חסרון כיס.</a:t>
            </a:r>
            <a:endParaRPr lang="he-IL" sz="2400" dirty="0"/>
          </a:p>
        </p:txBody>
      </p:sp>
      <p:sp>
        <p:nvSpPr>
          <p:cNvPr id="14" name="חץ למטה 13"/>
          <p:cNvSpPr/>
          <p:nvPr/>
        </p:nvSpPr>
        <p:spPr>
          <a:xfrm>
            <a:off x="7574973" y="3773259"/>
            <a:ext cx="363682" cy="666282"/>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5" name="TextBox 14"/>
          <p:cNvSpPr txBox="1"/>
          <p:nvPr/>
        </p:nvSpPr>
        <p:spPr>
          <a:xfrm>
            <a:off x="4047259" y="4377195"/>
            <a:ext cx="2379519" cy="1569660"/>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מאכלים העומדים לסחורה: </a:t>
            </a:r>
            <a:r>
              <a:rPr lang="he-IL" sz="2400" dirty="0" smtClean="0">
                <a:latin typeface="Narkisim" panose="020E0502050101010101" pitchFamily="34" charset="-79"/>
                <a:cs typeface="Narkisim" panose="020E0502050101010101" pitchFamily="34" charset="-79"/>
              </a:rPr>
              <a:t>לא נחשבים מוקצה כלל ומותר לטלטלם</a:t>
            </a:r>
            <a:endParaRPr lang="he-IL" sz="2400" dirty="0"/>
          </a:p>
        </p:txBody>
      </p:sp>
      <p:sp>
        <p:nvSpPr>
          <p:cNvPr id="16" name="חץ למטה 15"/>
          <p:cNvSpPr/>
          <p:nvPr/>
        </p:nvSpPr>
        <p:spPr>
          <a:xfrm>
            <a:off x="5055177" y="3809369"/>
            <a:ext cx="363682" cy="666282"/>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8" name="TextBox 17"/>
          <p:cNvSpPr txBox="1"/>
          <p:nvPr/>
        </p:nvSpPr>
        <p:spPr>
          <a:xfrm>
            <a:off x="685800" y="4377195"/>
            <a:ext cx="2878283" cy="1938992"/>
          </a:xfrm>
          <a:prstGeom prst="rect">
            <a:avLst/>
          </a:prstGeom>
          <a:noFill/>
          <a:ln w="28575">
            <a:solidFill>
              <a:schemeClr val="tx1"/>
            </a:solidFill>
          </a:ln>
        </p:spPr>
        <p:txBody>
          <a:bodyPr wrap="square" rtlCol="1">
            <a:spAutoFit/>
          </a:bodyPr>
          <a:lstStyle/>
          <a:p>
            <a:pPr algn="ctr"/>
            <a:r>
              <a:rPr lang="he-IL" sz="2400" b="1" u="sng" dirty="0" smtClean="0">
                <a:latin typeface="Narkisim" panose="020E0502050101010101" pitchFamily="34" charset="-79"/>
                <a:cs typeface="Narkisim" panose="020E0502050101010101" pitchFamily="34" charset="-79"/>
              </a:rPr>
              <a:t>תכשיטים: </a:t>
            </a:r>
            <a:r>
              <a:rPr lang="he-IL" sz="2400" dirty="0" smtClean="0">
                <a:latin typeface="Narkisim" panose="020E0502050101010101" pitchFamily="34" charset="-79"/>
                <a:cs typeface="Narkisim" panose="020E0502050101010101" pitchFamily="34" charset="-79"/>
              </a:rPr>
              <a:t>למרות שהם יקרים אינם מוקצה, </a:t>
            </a:r>
            <a:endParaRPr lang="he-IL" sz="2400" dirty="0" smtClean="0"/>
          </a:p>
          <a:p>
            <a:pPr algn="ctr"/>
            <a:r>
              <a:rPr lang="he-IL" sz="2400" dirty="0" smtClean="0">
                <a:latin typeface="Narkisim" panose="020E0502050101010101" pitchFamily="34" charset="-79"/>
                <a:cs typeface="Narkisim" panose="020E0502050101010101" pitchFamily="34" charset="-79"/>
              </a:rPr>
              <a:t>מכיוון שהם נועדו לקישוט ולא למלאכה איסור.</a:t>
            </a:r>
            <a:endParaRPr lang="he-IL" sz="2400" dirty="0"/>
          </a:p>
        </p:txBody>
      </p:sp>
      <p:pic>
        <p:nvPicPr>
          <p:cNvPr id="3074" name="Picture 2" descr="http://www.big-toys.co.il/sites/big-toys.co.il/files/styles/uc_product_full/public/teaset_colordots_04.jpg?itok=pS1pDdwN"/>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t="17455" b="10546"/>
          <a:stretch/>
        </p:blipFill>
        <p:spPr bwMode="auto">
          <a:xfrm>
            <a:off x="9355568" y="5078193"/>
            <a:ext cx="2718666" cy="1468080"/>
          </a:xfrm>
          <a:prstGeom prst="rect">
            <a:avLst/>
          </a:prstGeom>
          <a:noFill/>
          <a:extLst>
            <a:ext uri="{909E8E84-426E-40DD-AFC4-6F175D3DCCD1}">
              <a14:hiddenFill xmlns:a14="http://schemas.microsoft.com/office/drawing/2010/main">
                <a:solidFill>
                  <a:srgbClr val="FFFFFF"/>
                </a:solidFill>
              </a14:hiddenFill>
            </a:ext>
          </a:extLst>
        </p:spPr>
      </p:pic>
      <p:sp>
        <p:nvSpPr>
          <p:cNvPr id="20" name="חץ למטה 19"/>
          <p:cNvSpPr/>
          <p:nvPr/>
        </p:nvSpPr>
        <p:spPr>
          <a:xfrm rot="16200000">
            <a:off x="9000401" y="5660933"/>
            <a:ext cx="363682" cy="666282"/>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3076" name="Picture 4" descr="http://www.makara.co.il/wp-content/uploads/2011/12/%D7%A6%D7%91%D7%90%D7%9F.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9131" y="2863835"/>
            <a:ext cx="1465807" cy="128070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www.chabadonweb.com/files/10/55551.jpg"/>
          <p:cNvPicPr>
            <a:picLocks noChangeAspect="1" noChangeArrowheads="1"/>
          </p:cNvPicPr>
          <p:nvPr/>
        </p:nvPicPr>
        <p:blipFill>
          <a:blip r:embed="rId4">
            <a:clrChange>
              <a:clrFrom>
                <a:srgbClr val="FDF7DF"/>
              </a:clrFrom>
              <a:clrTo>
                <a:srgbClr val="FDF7DF">
                  <a:alpha val="0"/>
                </a:srgbClr>
              </a:clrTo>
            </a:clrChange>
            <a:extLst>
              <a:ext uri="{28A0092B-C50C-407E-A947-70E740481C1C}">
                <a14:useLocalDpi xmlns:a14="http://schemas.microsoft.com/office/drawing/2010/main" val="0"/>
              </a:ext>
            </a:extLst>
          </a:blip>
          <a:srcRect/>
          <a:stretch>
            <a:fillRect/>
          </a:stretch>
        </p:blipFill>
        <p:spPr bwMode="auto">
          <a:xfrm>
            <a:off x="8554747" y="33473"/>
            <a:ext cx="2161886" cy="1133611"/>
          </a:xfrm>
          <a:prstGeom prst="rect">
            <a:avLst/>
          </a:prstGeom>
          <a:noFill/>
          <a:extLst>
            <a:ext uri="{909E8E84-426E-40DD-AFC4-6F175D3DCCD1}">
              <a14:hiddenFill xmlns:a14="http://schemas.microsoft.com/office/drawing/2010/main">
                <a:solidFill>
                  <a:srgbClr val="FFFFFF"/>
                </a:solidFill>
              </a14:hiddenFill>
            </a:ext>
          </a:extLst>
        </p:spPr>
      </p:pic>
      <p:sp>
        <p:nvSpPr>
          <p:cNvPr id="24" name="חץ למטה 23"/>
          <p:cNvSpPr/>
          <p:nvPr/>
        </p:nvSpPr>
        <p:spPr>
          <a:xfrm flipV="1">
            <a:off x="820193" y="3967218"/>
            <a:ext cx="363682" cy="504417"/>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5" name="חץ למטה 24"/>
          <p:cNvSpPr/>
          <p:nvPr/>
        </p:nvSpPr>
        <p:spPr>
          <a:xfrm flipV="1">
            <a:off x="9388186" y="976033"/>
            <a:ext cx="363682" cy="504417"/>
          </a:xfrm>
          <a:prstGeom prst="downArrow">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29673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circle(in)">
                                      <p:cBhvr>
                                        <p:cTn id="13" dur="2000"/>
                                        <p:tgtEl>
                                          <p:spTgt spid="25"/>
                                        </p:tgtEl>
                                      </p:cBhvr>
                                    </p:animEffect>
                                  </p:childTnLst>
                                </p:cTn>
                              </p:par>
                              <p:par>
                                <p:cTn id="14" presetID="6" presetClass="entr" presetSubtype="16" fill="hold" nodeType="withEffect">
                                  <p:stCondLst>
                                    <p:cond delay="0"/>
                                  </p:stCondLst>
                                  <p:childTnLst>
                                    <p:set>
                                      <p:cBhvr>
                                        <p:cTn id="15" dur="1" fill="hold">
                                          <p:stCondLst>
                                            <p:cond delay="0"/>
                                          </p:stCondLst>
                                        </p:cTn>
                                        <p:tgtEl>
                                          <p:spTgt spid="3078"/>
                                        </p:tgtEl>
                                        <p:attrNameLst>
                                          <p:attrName>style.visibility</p:attrName>
                                        </p:attrNameLst>
                                      </p:cBhvr>
                                      <p:to>
                                        <p:strVal val="visible"/>
                                      </p:to>
                                    </p:set>
                                    <p:animEffect transition="in" filter="circle(in)">
                                      <p:cBhvr>
                                        <p:cTn id="16" dur="2000"/>
                                        <p:tgtEl>
                                          <p:spTgt spid="3078"/>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ircle(in)">
                                      <p:cBhvr>
                                        <p:cTn id="21" dur="2000"/>
                                        <p:tgtEl>
                                          <p:spTgt spid="12"/>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circle(in)">
                                      <p:cBhvr>
                                        <p:cTn id="24" dur="2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ircle(in)">
                                      <p:cBhvr>
                                        <p:cTn id="29" dur="2000"/>
                                        <p:tgtEl>
                                          <p:spTgt spid="14"/>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circle(in)">
                                      <p:cBhvr>
                                        <p:cTn id="35" dur="2000"/>
                                        <p:tgtEl>
                                          <p:spTgt spid="20"/>
                                        </p:tgtEl>
                                      </p:cBhvr>
                                    </p:animEffect>
                                  </p:childTnLst>
                                </p:cTn>
                              </p:par>
                              <p:par>
                                <p:cTn id="36" presetID="6" presetClass="entr" presetSubtype="16" fill="hold" nodeType="withEffect">
                                  <p:stCondLst>
                                    <p:cond delay="0"/>
                                  </p:stCondLst>
                                  <p:childTnLst>
                                    <p:set>
                                      <p:cBhvr>
                                        <p:cTn id="37" dur="1" fill="hold">
                                          <p:stCondLst>
                                            <p:cond delay="0"/>
                                          </p:stCondLst>
                                        </p:cTn>
                                        <p:tgtEl>
                                          <p:spTgt spid="3074"/>
                                        </p:tgtEl>
                                        <p:attrNameLst>
                                          <p:attrName>style.visibility</p:attrName>
                                        </p:attrNameLst>
                                      </p:cBhvr>
                                      <p:to>
                                        <p:strVal val="visible"/>
                                      </p:to>
                                    </p:set>
                                    <p:animEffect transition="in" filter="circle(in)">
                                      <p:cBhvr>
                                        <p:cTn id="38" dur="2000"/>
                                        <p:tgtEl>
                                          <p:spTgt spid="3074"/>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circle(in)">
                                      <p:cBhvr>
                                        <p:cTn id="43" dur="2000"/>
                                        <p:tgtEl>
                                          <p:spTgt spid="16"/>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circle(in)">
                                      <p:cBhvr>
                                        <p:cTn id="46" dur="20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circle(in)">
                                      <p:cBhvr>
                                        <p:cTn id="51" dur="2000"/>
                                        <p:tgtEl>
                                          <p:spTgt spid="18"/>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circle(in)">
                                      <p:cBhvr>
                                        <p:cTn id="54" dur="2000"/>
                                        <p:tgtEl>
                                          <p:spTgt spid="24"/>
                                        </p:tgtEl>
                                      </p:cBhvr>
                                    </p:animEffect>
                                  </p:childTnLst>
                                </p:cTn>
                              </p:par>
                              <p:par>
                                <p:cTn id="55" presetID="6" presetClass="entr" presetSubtype="16" fill="hold" nodeType="withEffect">
                                  <p:stCondLst>
                                    <p:cond delay="0"/>
                                  </p:stCondLst>
                                  <p:childTnLst>
                                    <p:set>
                                      <p:cBhvr>
                                        <p:cTn id="56" dur="1" fill="hold">
                                          <p:stCondLst>
                                            <p:cond delay="0"/>
                                          </p:stCondLst>
                                        </p:cTn>
                                        <p:tgtEl>
                                          <p:spTgt spid="3076"/>
                                        </p:tgtEl>
                                        <p:attrNameLst>
                                          <p:attrName>style.visibility</p:attrName>
                                        </p:attrNameLst>
                                      </p:cBhvr>
                                      <p:to>
                                        <p:strVal val="visible"/>
                                      </p:to>
                                    </p:set>
                                    <p:animEffect transition="in" filter="circle(in)">
                                      <p:cBhvr>
                                        <p:cTn id="5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P spid="16" grpId="0" animBg="1"/>
      <p:bldP spid="18" grpId="0" animBg="1"/>
      <p:bldP spid="20"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latin typeface="Narkisim" panose="020E0502050101010101" pitchFamily="34" charset="-79"/>
                <a:cs typeface="Narkisim" panose="020E0502050101010101" pitchFamily="34" charset="-79"/>
              </a:rPr>
              <a:t>ומה עכשיו?</a:t>
            </a:r>
            <a:endParaRPr lang="he-IL" dirty="0">
              <a:latin typeface="Narkisim" panose="020E0502050101010101" pitchFamily="34" charset="-79"/>
              <a:cs typeface="Narkisim" panose="020E0502050101010101" pitchFamily="34" charset="-79"/>
            </a:endParaRPr>
          </a:p>
        </p:txBody>
      </p:sp>
      <p:sp>
        <p:nvSpPr>
          <p:cNvPr id="3" name="מציין מיקום תוכן 2"/>
          <p:cNvSpPr>
            <a:spLocks noGrp="1"/>
          </p:cNvSpPr>
          <p:nvPr>
            <p:ph idx="1"/>
          </p:nvPr>
        </p:nvSpPr>
        <p:spPr>
          <a:xfrm>
            <a:off x="838200" y="1513114"/>
            <a:ext cx="10515600" cy="4663849"/>
          </a:xfrm>
        </p:spPr>
        <p:txBody>
          <a:bodyPr/>
          <a:lstStyle/>
          <a:p>
            <a:pPr marL="0" indent="0" algn="ctr">
              <a:buNone/>
            </a:pPr>
            <a:r>
              <a:rPr lang="he-IL" sz="3200" dirty="0" smtClean="0">
                <a:latin typeface="Narkisim" panose="020E0502050101010101" pitchFamily="34" charset="-79"/>
                <a:cs typeface="Narkisim" panose="020E0502050101010101" pitchFamily="34" charset="-79"/>
              </a:rPr>
              <a:t>בספר עמודים 101-103 שאלות 1-15</a:t>
            </a:r>
          </a:p>
          <a:p>
            <a:pPr marL="0" indent="0" algn="ctr">
              <a:buNone/>
            </a:pPr>
            <a:r>
              <a:rPr lang="he-IL" sz="3200" dirty="0" smtClean="0">
                <a:latin typeface="Narkisim" panose="020E0502050101010101" pitchFamily="34" charset="-79"/>
                <a:cs typeface="Narkisim" panose="020E0502050101010101" pitchFamily="34" charset="-79"/>
              </a:rPr>
              <a:t>עבודה נעימה!!!!</a:t>
            </a:r>
          </a:p>
          <a:p>
            <a:pPr marL="0" indent="0" algn="ctr">
              <a:buNone/>
            </a:pPr>
            <a:endParaRPr lang="he-IL" dirty="0">
              <a:latin typeface="Narkisim" panose="020E0502050101010101" pitchFamily="34" charset="-79"/>
              <a:cs typeface="Narkisim" panose="020E0502050101010101" pitchFamily="34" charset="-79"/>
            </a:endParaRPr>
          </a:p>
          <a:p>
            <a:pPr marL="0" indent="0" algn="ctr">
              <a:buNone/>
            </a:pPr>
            <a:endParaRPr lang="he-IL" dirty="0">
              <a:latin typeface="Narkisim" panose="020E0502050101010101" pitchFamily="34" charset="-79"/>
              <a:cs typeface="Narkisim" panose="020E0502050101010101" pitchFamily="34" charset="-79"/>
            </a:endParaRPr>
          </a:p>
        </p:txBody>
      </p:sp>
      <p:pic>
        <p:nvPicPr>
          <p:cNvPr id="4098" name="Picture 2" descr="http://readbooks.co.il/files/2012/03/1.5.jpg"/>
          <p:cNvPicPr>
            <a:picLocks noChangeAspect="1" noChangeArrowheads="1"/>
          </p:cNvPicPr>
          <p:nvPr/>
        </p:nvPicPr>
        <p:blipFill>
          <a:blip r:embed="rId2">
            <a:duotone>
              <a:prstClr val="black"/>
              <a:schemeClr val="accent2">
                <a:lumMod val="40000"/>
                <a:lumOff val="60000"/>
                <a:tint val="45000"/>
                <a:satMod val="400000"/>
              </a:schemeClr>
            </a:duotone>
            <a:extLst>
              <a:ext uri="{28A0092B-C50C-407E-A947-70E740481C1C}">
                <a14:useLocalDpi xmlns:a14="http://schemas.microsoft.com/office/drawing/2010/main" val="0"/>
              </a:ext>
            </a:extLst>
          </a:blip>
          <a:srcRect/>
          <a:stretch>
            <a:fillRect/>
          </a:stretch>
        </p:blipFill>
        <p:spPr bwMode="auto">
          <a:xfrm>
            <a:off x="3215141" y="3062175"/>
            <a:ext cx="5761718" cy="3033825"/>
          </a:xfrm>
          <a:prstGeom prst="rect">
            <a:avLst/>
          </a:prstGeom>
          <a:noFill/>
          <a:ln>
            <a:solidFill>
              <a:schemeClr val="tx1"/>
            </a:solidFill>
          </a:ln>
          <a:effectLst>
            <a:glow rad="2286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747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531</Words>
  <Application>Microsoft Office PowerPoint</Application>
  <PresentationFormat>מסך רחב</PresentationFormat>
  <Paragraphs>48</Paragraphs>
  <Slides>7</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7</vt:i4>
      </vt:variant>
    </vt:vector>
  </HeadingPairs>
  <TitlesOfParts>
    <vt:vector size="13" baseType="lpstr">
      <vt:lpstr>Arial</vt:lpstr>
      <vt:lpstr>Calibri</vt:lpstr>
      <vt:lpstr>Calibri Light</vt:lpstr>
      <vt:lpstr>Narkisim</vt:lpstr>
      <vt:lpstr>Times New Roman</vt:lpstr>
      <vt:lpstr>ערכת נושא Office</vt:lpstr>
      <vt:lpstr>דיני מוקצה  א' (פרק עז)</vt:lpstr>
      <vt:lpstr>טעמים לאסור טלטול מוקצה</vt:lpstr>
      <vt:lpstr>מצגת של PowerPoint</vt:lpstr>
      <vt:lpstr>האיסור : אין לטלטל (להזיז) חפצי מוקצה</vt:lpstr>
      <vt:lpstr>מצגת של PowerPoint</vt:lpstr>
      <vt:lpstr>מצגת של PowerPoint</vt:lpstr>
      <vt:lpstr>ומה עכשיו?</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דיני מוקצה  א' (פרק עז)</dc:title>
  <dc:creator>User</dc:creator>
  <cp:lastModifiedBy>User</cp:lastModifiedBy>
  <cp:revision>17</cp:revision>
  <dcterms:created xsi:type="dcterms:W3CDTF">2014-11-22T19:24:53Z</dcterms:created>
  <dcterms:modified xsi:type="dcterms:W3CDTF">2014-11-23T13:56:50Z</dcterms:modified>
</cp:coreProperties>
</file>