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6" r:id="rId3"/>
    <p:sldId id="258" r:id="rId4"/>
    <p:sldId id="259" r:id="rId5"/>
    <p:sldId id="260" r:id="rId6"/>
    <p:sldId id="261" r:id="rId7"/>
    <p:sldId id="262" r:id="rId8"/>
    <p:sldId id="263" r:id="rId9"/>
    <p:sldId id="264" r:id="rId10"/>
    <p:sldId id="265" r:id="rId11"/>
    <p:sldId id="266" r:id="rId12"/>
    <p:sldId id="268" r:id="rId13"/>
    <p:sldId id="269" r:id="rId14"/>
    <p:sldId id="270" r:id="rId15"/>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2023" autoAdjust="0"/>
    <p:restoredTop sz="91606" autoAdjust="0"/>
  </p:normalViewPr>
  <p:slideViewPr>
    <p:cSldViewPr snapToGrid="0">
      <p:cViewPr varScale="1">
        <p:scale>
          <a:sx n="85" d="100"/>
          <a:sy n="85" d="100"/>
        </p:scale>
        <p:origin x="9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122363"/>
            <a:ext cx="9144000" cy="2387600"/>
          </a:xfrm>
        </p:spPr>
        <p:txBody>
          <a:bodyPr anchor="b"/>
          <a:lstStyle>
            <a:lvl1pPr algn="ctr">
              <a:defRPr sz="6000"/>
            </a:lvl1p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D2238DCB-7089-4B9A-9FCE-6AA5F33267B4}" type="datetimeFigureOut">
              <a:rPr lang="he-IL" smtClean="0"/>
              <a:t>ט"ו/שבט/תשע"ה</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32228A49-CE79-482A-80C0-3BA349B25A70}" type="slidenum">
              <a:rPr lang="he-IL" smtClean="0"/>
              <a:t>‹#›</a:t>
            </a:fld>
            <a:endParaRPr lang="he-IL"/>
          </a:p>
        </p:txBody>
      </p:sp>
    </p:spTree>
    <p:extLst>
      <p:ext uri="{BB962C8B-B14F-4D97-AF65-F5344CB8AC3E}">
        <p14:creationId xmlns:p14="http://schemas.microsoft.com/office/powerpoint/2010/main" val="1943236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D2238DCB-7089-4B9A-9FCE-6AA5F33267B4}" type="datetimeFigureOut">
              <a:rPr lang="he-IL" smtClean="0"/>
              <a:t>ט"ו/שבט/תשע"ה</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32228A49-CE79-482A-80C0-3BA349B25A70}" type="slidenum">
              <a:rPr lang="he-IL" smtClean="0"/>
              <a:t>‹#›</a:t>
            </a:fld>
            <a:endParaRPr lang="he-IL"/>
          </a:p>
        </p:txBody>
      </p:sp>
    </p:spTree>
    <p:extLst>
      <p:ext uri="{BB962C8B-B14F-4D97-AF65-F5344CB8AC3E}">
        <p14:creationId xmlns:p14="http://schemas.microsoft.com/office/powerpoint/2010/main" val="25593066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8724900" y="365125"/>
            <a:ext cx="2628900" cy="5811838"/>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838200" y="365125"/>
            <a:ext cx="7734300" cy="5811838"/>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D2238DCB-7089-4B9A-9FCE-6AA5F33267B4}" type="datetimeFigureOut">
              <a:rPr lang="he-IL" smtClean="0"/>
              <a:t>ט"ו/שבט/תשע"ה</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32228A49-CE79-482A-80C0-3BA349B25A70}" type="slidenum">
              <a:rPr lang="he-IL" smtClean="0"/>
              <a:t>‹#›</a:t>
            </a:fld>
            <a:endParaRPr lang="he-IL"/>
          </a:p>
        </p:txBody>
      </p:sp>
    </p:spTree>
    <p:extLst>
      <p:ext uri="{BB962C8B-B14F-4D97-AF65-F5344CB8AC3E}">
        <p14:creationId xmlns:p14="http://schemas.microsoft.com/office/powerpoint/2010/main" val="41213441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D2238DCB-7089-4B9A-9FCE-6AA5F33267B4}" type="datetimeFigureOut">
              <a:rPr lang="he-IL" smtClean="0"/>
              <a:t>ט"ו/שבט/תשע"ה</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32228A49-CE79-482A-80C0-3BA349B25A70}" type="slidenum">
              <a:rPr lang="he-IL" smtClean="0"/>
              <a:t>‹#›</a:t>
            </a:fld>
            <a:endParaRPr lang="he-IL"/>
          </a:p>
        </p:txBody>
      </p:sp>
    </p:spTree>
    <p:extLst>
      <p:ext uri="{BB962C8B-B14F-4D97-AF65-F5344CB8AC3E}">
        <p14:creationId xmlns:p14="http://schemas.microsoft.com/office/powerpoint/2010/main" val="27715838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831850" y="1709738"/>
            <a:ext cx="10515600" cy="2852737"/>
          </a:xfrm>
        </p:spPr>
        <p:txBody>
          <a:bodyPr anchor="b"/>
          <a:lstStyle>
            <a:lvl1pPr>
              <a:defRPr sz="6000"/>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D2238DCB-7089-4B9A-9FCE-6AA5F33267B4}" type="datetimeFigureOut">
              <a:rPr lang="he-IL" smtClean="0"/>
              <a:t>ט"ו/שבט/תשע"ה</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32228A49-CE79-482A-80C0-3BA349B25A70}" type="slidenum">
              <a:rPr lang="he-IL" smtClean="0"/>
              <a:t>‹#›</a:t>
            </a:fld>
            <a:endParaRPr lang="he-IL"/>
          </a:p>
        </p:txBody>
      </p:sp>
    </p:spTree>
    <p:extLst>
      <p:ext uri="{BB962C8B-B14F-4D97-AF65-F5344CB8AC3E}">
        <p14:creationId xmlns:p14="http://schemas.microsoft.com/office/powerpoint/2010/main" val="40963183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838200" y="1825625"/>
            <a:ext cx="5181600" cy="435133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6172200" y="1825625"/>
            <a:ext cx="5181600" cy="435133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D2238DCB-7089-4B9A-9FCE-6AA5F33267B4}" type="datetimeFigureOut">
              <a:rPr lang="he-IL" smtClean="0"/>
              <a:t>ט"ו/שבט/תשע"ה</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32228A49-CE79-482A-80C0-3BA349B25A70}" type="slidenum">
              <a:rPr lang="he-IL" smtClean="0"/>
              <a:t>‹#›</a:t>
            </a:fld>
            <a:endParaRPr lang="he-IL"/>
          </a:p>
        </p:txBody>
      </p:sp>
    </p:spTree>
    <p:extLst>
      <p:ext uri="{BB962C8B-B14F-4D97-AF65-F5344CB8AC3E}">
        <p14:creationId xmlns:p14="http://schemas.microsoft.com/office/powerpoint/2010/main" val="20797043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365125"/>
            <a:ext cx="10515600" cy="1325563"/>
          </a:xfrm>
        </p:spPr>
        <p:txBody>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839788" y="2505075"/>
            <a:ext cx="5157787" cy="368458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6172200" y="2505075"/>
            <a:ext cx="5183188" cy="368458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D2238DCB-7089-4B9A-9FCE-6AA5F33267B4}" type="datetimeFigureOut">
              <a:rPr lang="he-IL" smtClean="0"/>
              <a:t>ט"ו/שבט/תשע"ה</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32228A49-CE79-482A-80C0-3BA349B25A70}" type="slidenum">
              <a:rPr lang="he-IL" smtClean="0"/>
              <a:t>‹#›</a:t>
            </a:fld>
            <a:endParaRPr lang="he-IL"/>
          </a:p>
        </p:txBody>
      </p:sp>
    </p:spTree>
    <p:extLst>
      <p:ext uri="{BB962C8B-B14F-4D97-AF65-F5344CB8AC3E}">
        <p14:creationId xmlns:p14="http://schemas.microsoft.com/office/powerpoint/2010/main" val="492120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D2238DCB-7089-4B9A-9FCE-6AA5F33267B4}" type="datetimeFigureOut">
              <a:rPr lang="he-IL" smtClean="0"/>
              <a:t>ט"ו/שבט/תשע"ה</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32228A49-CE79-482A-80C0-3BA349B25A70}" type="slidenum">
              <a:rPr lang="he-IL" smtClean="0"/>
              <a:t>‹#›</a:t>
            </a:fld>
            <a:endParaRPr lang="he-IL"/>
          </a:p>
        </p:txBody>
      </p:sp>
    </p:spTree>
    <p:extLst>
      <p:ext uri="{BB962C8B-B14F-4D97-AF65-F5344CB8AC3E}">
        <p14:creationId xmlns:p14="http://schemas.microsoft.com/office/powerpoint/2010/main" val="2606731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D2238DCB-7089-4B9A-9FCE-6AA5F33267B4}" type="datetimeFigureOut">
              <a:rPr lang="he-IL" smtClean="0"/>
              <a:t>ט"ו/שבט/תשע"ה</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32228A49-CE79-482A-80C0-3BA349B25A70}" type="slidenum">
              <a:rPr lang="he-IL" smtClean="0"/>
              <a:t>‹#›</a:t>
            </a:fld>
            <a:endParaRPr lang="he-IL"/>
          </a:p>
        </p:txBody>
      </p:sp>
    </p:spTree>
    <p:extLst>
      <p:ext uri="{BB962C8B-B14F-4D97-AF65-F5344CB8AC3E}">
        <p14:creationId xmlns:p14="http://schemas.microsoft.com/office/powerpoint/2010/main" val="40344860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D2238DCB-7089-4B9A-9FCE-6AA5F33267B4}" type="datetimeFigureOut">
              <a:rPr lang="he-IL" smtClean="0"/>
              <a:t>ט"ו/שבט/תשע"ה</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32228A49-CE79-482A-80C0-3BA349B25A70}" type="slidenum">
              <a:rPr lang="he-IL" smtClean="0"/>
              <a:t>‹#›</a:t>
            </a:fld>
            <a:endParaRPr lang="he-IL"/>
          </a:p>
        </p:txBody>
      </p:sp>
    </p:spTree>
    <p:extLst>
      <p:ext uri="{BB962C8B-B14F-4D97-AF65-F5344CB8AC3E}">
        <p14:creationId xmlns:p14="http://schemas.microsoft.com/office/powerpoint/2010/main" val="36480802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D2238DCB-7089-4B9A-9FCE-6AA5F33267B4}" type="datetimeFigureOut">
              <a:rPr lang="he-IL" smtClean="0"/>
              <a:t>ט"ו/שבט/תשע"ה</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32228A49-CE79-482A-80C0-3BA349B25A70}" type="slidenum">
              <a:rPr lang="he-IL" smtClean="0"/>
              <a:t>‹#›</a:t>
            </a:fld>
            <a:endParaRPr lang="he-IL"/>
          </a:p>
        </p:txBody>
      </p:sp>
    </p:spTree>
    <p:extLst>
      <p:ext uri="{BB962C8B-B14F-4D97-AF65-F5344CB8AC3E}">
        <p14:creationId xmlns:p14="http://schemas.microsoft.com/office/powerpoint/2010/main" val="35682359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2238DCB-7089-4B9A-9FCE-6AA5F33267B4}" type="datetimeFigureOut">
              <a:rPr lang="he-IL" smtClean="0"/>
              <a:t>ט"ו/שבט/תשע"ה</a:t>
            </a:fld>
            <a:endParaRPr lang="he-IL"/>
          </a:p>
        </p:txBody>
      </p:sp>
      <p:sp>
        <p:nvSpPr>
          <p:cNvPr id="5" name="מציין מיקום של כותרת תחתונה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2228A49-CE79-482A-80C0-3BA349B25A70}" type="slidenum">
              <a:rPr lang="he-IL" smtClean="0"/>
              <a:t>‹#›</a:t>
            </a:fld>
            <a:endParaRPr lang="he-IL"/>
          </a:p>
        </p:txBody>
      </p:sp>
    </p:spTree>
    <p:extLst>
      <p:ext uri="{BB962C8B-B14F-4D97-AF65-F5344CB8AC3E}">
        <p14:creationId xmlns:p14="http://schemas.microsoft.com/office/powerpoint/2010/main" val="3066234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he-IL" dirty="0" smtClean="0">
                <a:latin typeface="Narkisim" panose="020E0502050101010101" pitchFamily="34" charset="-79"/>
                <a:cs typeface="Narkisim" panose="020E0502050101010101" pitchFamily="34" charset="-79"/>
              </a:rPr>
              <a:t>תפילת ערבית במוצאי שבת והבדלה פרק ע"ד (א-</a:t>
            </a:r>
            <a:r>
              <a:rPr lang="he-IL" dirty="0" err="1" smtClean="0">
                <a:latin typeface="Narkisim" panose="020E0502050101010101" pitchFamily="34" charset="-79"/>
                <a:cs typeface="Narkisim" panose="020E0502050101010101" pitchFamily="34" charset="-79"/>
              </a:rPr>
              <a:t>יח</a:t>
            </a:r>
            <a:r>
              <a:rPr lang="he-IL" dirty="0" smtClean="0">
                <a:latin typeface="Narkisim" panose="020E0502050101010101" pitchFamily="34" charset="-79"/>
                <a:cs typeface="Narkisim" panose="020E0502050101010101" pitchFamily="34" charset="-79"/>
              </a:rPr>
              <a:t>)</a:t>
            </a:r>
            <a:endParaRPr lang="he-IL" dirty="0">
              <a:latin typeface="Narkisim" panose="020E0502050101010101" pitchFamily="34" charset="-79"/>
              <a:cs typeface="Narkisim" panose="020E0502050101010101" pitchFamily="34" charset="-79"/>
            </a:endParaRPr>
          </a:p>
        </p:txBody>
      </p:sp>
      <p:sp>
        <p:nvSpPr>
          <p:cNvPr id="3" name="מציין מיקום תוכן 2"/>
          <p:cNvSpPr>
            <a:spLocks noGrp="1"/>
          </p:cNvSpPr>
          <p:nvPr>
            <p:ph idx="1"/>
          </p:nvPr>
        </p:nvSpPr>
        <p:spPr/>
        <p:txBody>
          <a:bodyPr>
            <a:normAutofit/>
          </a:bodyPr>
          <a:lstStyle/>
          <a:p>
            <a:pPr marL="0" indent="0" algn="ctr">
              <a:buNone/>
            </a:pPr>
            <a:r>
              <a:rPr lang="he-IL" sz="3200" dirty="0" smtClean="0">
                <a:latin typeface="Narkisim" panose="020E0502050101010101" pitchFamily="34" charset="-79"/>
                <a:cs typeface="Narkisim" panose="020E0502050101010101" pitchFamily="34" charset="-79"/>
              </a:rPr>
              <a:t>סעיף א'</a:t>
            </a:r>
          </a:p>
          <a:p>
            <a:r>
              <a:rPr lang="he-IL" sz="3200" dirty="0" smtClean="0">
                <a:latin typeface="Narkisim" panose="020E0502050101010101" pitchFamily="34" charset="-79"/>
                <a:cs typeface="Narkisim" panose="020E0502050101010101" pitchFamily="34" charset="-79"/>
              </a:rPr>
              <a:t>מאחרים תפילת ערבית כדי להוסיף מחול אל הקודש.</a:t>
            </a:r>
          </a:p>
          <a:p>
            <a:r>
              <a:rPr lang="he-IL" sz="3200" dirty="0" smtClean="0">
                <a:latin typeface="Narkisim" panose="020E0502050101010101" pitchFamily="34" charset="-79"/>
                <a:cs typeface="Narkisim" panose="020E0502050101010101" pitchFamily="34" charset="-79"/>
              </a:rPr>
              <a:t>בברכת "חונן הדעת" שבתפילת העמידה מוסיפים  את הקטע "אתה </a:t>
            </a:r>
            <a:r>
              <a:rPr lang="he-IL" sz="3200" dirty="0" err="1" smtClean="0">
                <a:latin typeface="Narkisim" panose="020E0502050101010101" pitchFamily="34" charset="-79"/>
                <a:cs typeface="Narkisim" panose="020E0502050101010101" pitchFamily="34" charset="-79"/>
              </a:rPr>
              <a:t>חוננתנו</a:t>
            </a:r>
            <a:r>
              <a:rPr lang="he-IL" sz="3200" dirty="0" smtClean="0">
                <a:latin typeface="Narkisim" panose="020E0502050101010101" pitchFamily="34" charset="-79"/>
                <a:cs typeface="Narkisim" panose="020E0502050101010101" pitchFamily="34" charset="-79"/>
              </a:rPr>
              <a:t>", במילים אלו עושים הבדלה בתפילה. </a:t>
            </a:r>
            <a:r>
              <a:rPr lang="he-IL" sz="3200" dirty="0" err="1" smtClean="0">
                <a:latin typeface="Narkisim" panose="020E0502050101010101" pitchFamily="34" charset="-79"/>
                <a:cs typeface="Narkisim" panose="020E0502050101010101" pitchFamily="34" charset="-79"/>
                <a:hlinkClick r:id="rId2" action="ppaction://hlinksldjump"/>
              </a:rPr>
              <a:t>שיקופית</a:t>
            </a:r>
            <a:r>
              <a:rPr lang="he-IL" sz="3200" dirty="0" smtClean="0">
                <a:latin typeface="Narkisim" panose="020E0502050101010101" pitchFamily="34" charset="-79"/>
                <a:cs typeface="Narkisim" panose="020E0502050101010101" pitchFamily="34" charset="-79"/>
                <a:hlinkClick r:id="rId2" action="ppaction://hlinksldjump"/>
              </a:rPr>
              <a:t> הבאה</a:t>
            </a:r>
            <a:endParaRPr lang="he-IL" sz="3200" dirty="0" smtClean="0">
              <a:latin typeface="Narkisim" panose="020E0502050101010101" pitchFamily="34" charset="-79"/>
              <a:cs typeface="Narkisim" panose="020E0502050101010101" pitchFamily="34" charset="-79"/>
            </a:endParaRPr>
          </a:p>
          <a:p>
            <a:r>
              <a:rPr lang="he-IL" sz="3200" dirty="0" smtClean="0">
                <a:latin typeface="Narkisim" panose="020E0502050101010101" pitchFamily="34" charset="-79"/>
                <a:cs typeface="Narkisim" panose="020E0502050101010101" pitchFamily="34" charset="-79"/>
              </a:rPr>
              <a:t>טעה ולא אמר "אתה </a:t>
            </a:r>
            <a:r>
              <a:rPr lang="he-IL" sz="3200" dirty="0" err="1" smtClean="0">
                <a:latin typeface="Narkisim" panose="020E0502050101010101" pitchFamily="34" charset="-79"/>
                <a:cs typeface="Narkisim" panose="020E0502050101010101" pitchFamily="34" charset="-79"/>
              </a:rPr>
              <a:t>חוננתנו</a:t>
            </a:r>
            <a:r>
              <a:rPr lang="he-IL" sz="3200" dirty="0" smtClean="0">
                <a:latin typeface="Narkisim" panose="020E0502050101010101" pitchFamily="34" charset="-79"/>
                <a:cs typeface="Narkisim" panose="020E0502050101010101" pitchFamily="34" charset="-79"/>
              </a:rPr>
              <a:t>" וכבר סיים את הברכה ממשיך בתפילה.</a:t>
            </a:r>
          </a:p>
          <a:p>
            <a:r>
              <a:rPr lang="he-IL" sz="3200" dirty="0" smtClean="0">
                <a:latin typeface="Narkisim" panose="020E0502050101010101" pitchFamily="34" charset="-79"/>
                <a:cs typeface="Narkisim" panose="020E0502050101010101" pitchFamily="34" charset="-79"/>
              </a:rPr>
              <a:t>אין לעשות מלאכה לפני ההבדלה.  </a:t>
            </a:r>
            <a:r>
              <a:rPr lang="he-IL" sz="3200" dirty="0" smtClean="0">
                <a:latin typeface="Narkisim" panose="020E0502050101010101" pitchFamily="34" charset="-79"/>
                <a:cs typeface="Narkisim" panose="020E0502050101010101" pitchFamily="34" charset="-79"/>
                <a:hlinkClick r:id="rId3" action="ppaction://hlinksldjump"/>
              </a:rPr>
              <a:t>המשך</a:t>
            </a:r>
            <a:endParaRPr lang="he-IL" sz="3200" dirty="0" smtClean="0">
              <a:latin typeface="Narkisim" panose="020E0502050101010101" pitchFamily="34" charset="-79"/>
              <a:cs typeface="Narkisim" panose="020E0502050101010101" pitchFamily="34" charset="-79"/>
            </a:endParaRPr>
          </a:p>
          <a:p>
            <a:pPr marL="0" indent="0">
              <a:buNone/>
            </a:pPr>
            <a:endParaRPr lang="he-IL" sz="3200" dirty="0">
              <a:latin typeface="Narkisim" panose="020E0502050101010101" pitchFamily="34" charset="-79"/>
              <a:cs typeface="Narkisim" panose="020E0502050101010101" pitchFamily="34" charset="-79"/>
            </a:endParaRPr>
          </a:p>
        </p:txBody>
      </p:sp>
    </p:spTree>
    <p:extLst>
      <p:ext uri="{BB962C8B-B14F-4D97-AF65-F5344CB8AC3E}">
        <p14:creationId xmlns:p14="http://schemas.microsoft.com/office/powerpoint/2010/main" val="4374343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he-IL" dirty="0" smtClean="0">
                <a:latin typeface="Narkisim" panose="020E0502050101010101" pitchFamily="34" charset="-79"/>
                <a:cs typeface="Narkisim" panose="020E0502050101010101" pitchFamily="34" charset="-79"/>
              </a:rPr>
              <a:t>סעיף יא -</a:t>
            </a:r>
            <a:r>
              <a:rPr lang="he-IL" dirty="0" err="1" smtClean="0">
                <a:latin typeface="Narkisim" panose="020E0502050101010101" pitchFamily="34" charset="-79"/>
                <a:cs typeface="Narkisim" panose="020E0502050101010101" pitchFamily="34" charset="-79"/>
              </a:rPr>
              <a:t>יג</a:t>
            </a:r>
            <a:endParaRPr lang="he-IL" dirty="0">
              <a:latin typeface="Narkisim" panose="020E0502050101010101" pitchFamily="34" charset="-79"/>
              <a:cs typeface="Narkisim" panose="020E0502050101010101" pitchFamily="34" charset="-79"/>
            </a:endParaRPr>
          </a:p>
        </p:txBody>
      </p:sp>
      <p:sp>
        <p:nvSpPr>
          <p:cNvPr id="3" name="מציין מיקום תוכן 2"/>
          <p:cNvSpPr>
            <a:spLocks noGrp="1"/>
          </p:cNvSpPr>
          <p:nvPr>
            <p:ph idx="1"/>
          </p:nvPr>
        </p:nvSpPr>
        <p:spPr>
          <a:xfrm>
            <a:off x="1346200" y="1910917"/>
            <a:ext cx="10515600" cy="4351338"/>
          </a:xfrm>
        </p:spPr>
        <p:txBody>
          <a:bodyPr>
            <a:normAutofit fontScale="92500"/>
          </a:bodyPr>
          <a:lstStyle/>
          <a:p>
            <a:r>
              <a:rPr lang="he-IL" sz="3200" dirty="0" smtClean="0">
                <a:latin typeface="Narkisim" panose="020E0502050101010101" pitchFamily="34" charset="-79"/>
                <a:cs typeface="Narkisim" panose="020E0502050101010101" pitchFamily="34" charset="-79"/>
              </a:rPr>
              <a:t>אדם צריך להקפיד לעשות הבדלה על יין ולא על נוזל אחר.</a:t>
            </a:r>
          </a:p>
          <a:p>
            <a:r>
              <a:rPr lang="he-IL" sz="3200" dirty="0" smtClean="0">
                <a:latin typeface="Narkisim" panose="020E0502050101010101" pitchFamily="34" charset="-79"/>
                <a:cs typeface="Narkisim" panose="020E0502050101010101" pitchFamily="34" charset="-79"/>
              </a:rPr>
              <a:t>במקום שהיין לא מצוי ונהוג להבדיל על משקה אחר יכול </a:t>
            </a:r>
          </a:p>
          <a:p>
            <a:pPr marL="0" indent="0">
              <a:buNone/>
            </a:pPr>
            <a:r>
              <a:rPr lang="he-IL" sz="3200" dirty="0">
                <a:latin typeface="Narkisim" panose="020E0502050101010101" pitchFamily="34" charset="-79"/>
                <a:cs typeface="Narkisim" panose="020E0502050101010101" pitchFamily="34" charset="-79"/>
              </a:rPr>
              <a:t> </a:t>
            </a:r>
            <a:r>
              <a:rPr lang="he-IL" sz="3200" dirty="0" smtClean="0">
                <a:latin typeface="Narkisim" panose="020E0502050101010101" pitchFamily="34" charset="-79"/>
                <a:cs typeface="Narkisim" panose="020E0502050101010101" pitchFamily="34" charset="-79"/>
              </a:rPr>
              <a:t> אף הוא להבדיל עליהם.</a:t>
            </a:r>
          </a:p>
          <a:p>
            <a:r>
              <a:rPr lang="he-IL" sz="3200" dirty="0" smtClean="0">
                <a:latin typeface="Narkisim" panose="020E0502050101010101" pitchFamily="34" charset="-79"/>
                <a:cs typeface="Narkisim" panose="020E0502050101010101" pitchFamily="34" charset="-79"/>
              </a:rPr>
              <a:t>סדר ההבדלה – ספרדים בישיבה, אשכנזים בעמידה.</a:t>
            </a:r>
          </a:p>
          <a:p>
            <a:r>
              <a:rPr lang="he-IL" sz="3200" dirty="0" smtClean="0">
                <a:latin typeface="Narkisim" panose="020E0502050101010101" pitchFamily="34" charset="-79"/>
                <a:cs typeface="Narkisim" panose="020E0502050101010101" pitchFamily="34" charset="-79"/>
              </a:rPr>
              <a:t>את כוס ההבדלה מחזיקים ביד ימין, את הבשמים מחזיקים ביד שמאל.</a:t>
            </a:r>
          </a:p>
          <a:p>
            <a:r>
              <a:rPr lang="he-IL" sz="3200" dirty="0" smtClean="0">
                <a:latin typeface="Narkisim" panose="020E0502050101010101" pitchFamily="34" charset="-79"/>
                <a:cs typeface="Narkisim" panose="020E0502050101010101" pitchFamily="34" charset="-79"/>
              </a:rPr>
              <a:t>כשמברך על האש, מניח את הכוס ואחר כך שוב מחזיקה ביד ימינו.</a:t>
            </a:r>
          </a:p>
          <a:p>
            <a:r>
              <a:rPr lang="he-IL" sz="3200" dirty="0" smtClean="0">
                <a:latin typeface="Narkisim" panose="020E0502050101010101" pitchFamily="34" charset="-79"/>
                <a:cs typeface="Narkisim" panose="020E0502050101010101" pitchFamily="34" charset="-79"/>
              </a:rPr>
              <a:t>מן המובחר לברך על נר שעווה שאורו רב כמו אבוקה.</a:t>
            </a:r>
          </a:p>
          <a:p>
            <a:r>
              <a:rPr lang="he-IL" sz="3200" dirty="0" smtClean="0">
                <a:latin typeface="Narkisim" panose="020E0502050101010101" pitchFamily="34" charset="-79"/>
                <a:cs typeface="Narkisim" panose="020E0502050101010101" pitchFamily="34" charset="-79"/>
              </a:rPr>
              <a:t>נוהגים להסתכל על הידיים והציפורניים.</a:t>
            </a:r>
          </a:p>
          <a:p>
            <a:endParaRPr lang="he-IL" sz="3200" dirty="0" smtClean="0">
              <a:latin typeface="Narkisim" panose="020E0502050101010101" pitchFamily="34" charset="-79"/>
              <a:cs typeface="Narkisim" panose="020E0502050101010101" pitchFamily="34" charset="-79"/>
            </a:endParaRPr>
          </a:p>
          <a:p>
            <a:endParaRPr lang="he-IL" sz="3200" dirty="0">
              <a:latin typeface="Narkisim" panose="020E0502050101010101" pitchFamily="34" charset="-79"/>
              <a:cs typeface="Narkisim" panose="020E0502050101010101" pitchFamily="34" charset="-79"/>
            </a:endParaRPr>
          </a:p>
        </p:txBody>
      </p:sp>
      <p:pic>
        <p:nvPicPr>
          <p:cNvPr id="5122" name="Picture 2" descr="http://blog.tapuz.co.il/65569/images/%7B3951F243-BAC0-45E5-854C-6F8C8A97D06F%7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7295" y="1027906"/>
            <a:ext cx="2756119" cy="27731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178034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he-IL" dirty="0" smtClean="0">
                <a:latin typeface="Narkisim" panose="020E0502050101010101" pitchFamily="34" charset="-79"/>
                <a:cs typeface="Narkisim" panose="020E0502050101010101" pitchFamily="34" charset="-79"/>
              </a:rPr>
              <a:t>סעיף יד - טו</a:t>
            </a:r>
            <a:endParaRPr lang="he-IL" dirty="0">
              <a:latin typeface="Narkisim" panose="020E0502050101010101" pitchFamily="34" charset="-79"/>
              <a:cs typeface="Narkisim" panose="020E0502050101010101" pitchFamily="34" charset="-79"/>
            </a:endParaRPr>
          </a:p>
        </p:txBody>
      </p:sp>
      <p:sp>
        <p:nvSpPr>
          <p:cNvPr id="3" name="מציין מיקום תוכן 2"/>
          <p:cNvSpPr>
            <a:spLocks noGrp="1"/>
          </p:cNvSpPr>
          <p:nvPr>
            <p:ph idx="1"/>
          </p:nvPr>
        </p:nvSpPr>
        <p:spPr/>
        <p:txBody>
          <a:bodyPr>
            <a:normAutofit/>
          </a:bodyPr>
          <a:lstStyle/>
          <a:p>
            <a:r>
              <a:rPr lang="he-IL" sz="3200" dirty="0" smtClean="0">
                <a:latin typeface="Narkisim" panose="020E0502050101010101" pitchFamily="34" charset="-79"/>
                <a:cs typeface="Narkisim" panose="020E0502050101010101" pitchFamily="34" charset="-79"/>
              </a:rPr>
              <a:t>כשמסיים לברך את ברכות ההבדלה שותה מן הכוס רביעית.</a:t>
            </a:r>
          </a:p>
          <a:p>
            <a:r>
              <a:rPr lang="he-IL" sz="3200" dirty="0" smtClean="0">
                <a:latin typeface="Narkisim" panose="020E0502050101010101" pitchFamily="34" charset="-79"/>
                <a:cs typeface="Narkisim" panose="020E0502050101010101" pitchFamily="34" charset="-79"/>
              </a:rPr>
              <a:t>שופכים מעט יין מכוס ההבדלה על הנר כדי לכבותו.</a:t>
            </a:r>
          </a:p>
          <a:p>
            <a:r>
              <a:rPr lang="he-IL" sz="3200" dirty="0" smtClean="0">
                <a:latin typeface="Narkisim" panose="020E0502050101010101" pitchFamily="34" charset="-79"/>
                <a:cs typeface="Narkisim" panose="020E0502050101010101" pitchFamily="34" charset="-79"/>
              </a:rPr>
              <a:t>יש הנוהגים לקחת מהיין ולשים על העיניים.</a:t>
            </a:r>
          </a:p>
        </p:txBody>
      </p:sp>
    </p:spTree>
    <p:extLst>
      <p:ext uri="{BB962C8B-B14F-4D97-AF65-F5344CB8AC3E}">
        <p14:creationId xmlns:p14="http://schemas.microsoft.com/office/powerpoint/2010/main" val="30360643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he-IL" dirty="0" smtClean="0">
                <a:latin typeface="Narkisim" panose="020E0502050101010101" pitchFamily="34" charset="-79"/>
                <a:cs typeface="Narkisim" panose="020E0502050101010101" pitchFamily="34" charset="-79"/>
              </a:rPr>
              <a:t>סעיף </a:t>
            </a:r>
            <a:r>
              <a:rPr lang="he-IL" dirty="0" err="1" smtClean="0">
                <a:latin typeface="Narkisim" panose="020E0502050101010101" pitchFamily="34" charset="-79"/>
                <a:cs typeface="Narkisim" panose="020E0502050101010101" pitchFamily="34" charset="-79"/>
              </a:rPr>
              <a:t>יז</a:t>
            </a:r>
            <a:endParaRPr lang="he-IL" dirty="0">
              <a:latin typeface="Narkisim" panose="020E0502050101010101" pitchFamily="34" charset="-79"/>
              <a:cs typeface="Narkisim" panose="020E0502050101010101" pitchFamily="34" charset="-79"/>
            </a:endParaRPr>
          </a:p>
        </p:txBody>
      </p:sp>
      <p:graphicFrame>
        <p:nvGraphicFramePr>
          <p:cNvPr id="4" name="מציין מיקום תוכן 3"/>
          <p:cNvGraphicFramePr>
            <a:graphicFrameLocks noGrp="1"/>
          </p:cNvGraphicFramePr>
          <p:nvPr>
            <p:ph idx="1"/>
            <p:extLst>
              <p:ext uri="{D42A27DB-BD31-4B8C-83A1-F6EECF244321}">
                <p14:modId xmlns:p14="http://schemas.microsoft.com/office/powerpoint/2010/main" val="2203920029"/>
              </p:ext>
            </p:extLst>
          </p:nvPr>
        </p:nvGraphicFramePr>
        <p:xfrm>
          <a:off x="838200" y="1825625"/>
          <a:ext cx="10515600" cy="4267200"/>
        </p:xfrm>
        <a:graphic>
          <a:graphicData uri="http://schemas.openxmlformats.org/drawingml/2006/table">
            <a:tbl>
              <a:tblPr rtl="1" firstRow="1" bandRow="1">
                <a:tableStyleId>{5C22544A-7EE6-4342-B048-85BDC9FD1C3A}</a:tableStyleId>
              </a:tblPr>
              <a:tblGrid>
                <a:gridCol w="5257800"/>
                <a:gridCol w="5257800"/>
              </a:tblGrid>
              <a:tr h="370840">
                <a:tc>
                  <a:txBody>
                    <a:bodyPr/>
                    <a:lstStyle/>
                    <a:p>
                      <a:pPr algn="ctr" rtl="1"/>
                      <a:r>
                        <a:rPr lang="he-IL" sz="3200" dirty="0" smtClean="0">
                          <a:solidFill>
                            <a:schemeClr val="tx1"/>
                          </a:solidFill>
                          <a:latin typeface="Narkisim" panose="020E0502050101010101" pitchFamily="34" charset="-79"/>
                          <a:cs typeface="Narkisim" panose="020E0502050101010101" pitchFamily="34" charset="-79"/>
                        </a:rPr>
                        <a:t>המקרה</a:t>
                      </a:r>
                      <a:endParaRPr lang="he-IL" sz="3200" dirty="0">
                        <a:solidFill>
                          <a:schemeClr val="tx1"/>
                        </a:solidFill>
                        <a:latin typeface="Narkisim" panose="020E0502050101010101" pitchFamily="34" charset="-79"/>
                        <a:cs typeface="Narkisim" panose="020E0502050101010101" pitchFamily="34"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he-IL" sz="3200" dirty="0" smtClean="0">
                          <a:solidFill>
                            <a:schemeClr val="tx1"/>
                          </a:solidFill>
                          <a:latin typeface="Narkisim" panose="020E0502050101010101" pitchFamily="34" charset="-79"/>
                          <a:cs typeface="Narkisim" panose="020E0502050101010101" pitchFamily="34" charset="-79"/>
                        </a:rPr>
                        <a:t>הדין</a:t>
                      </a:r>
                      <a:endParaRPr lang="he-IL" sz="3200" dirty="0">
                        <a:solidFill>
                          <a:schemeClr val="tx1"/>
                        </a:solidFill>
                        <a:latin typeface="Narkisim" panose="020E0502050101010101" pitchFamily="34" charset="-79"/>
                        <a:cs typeface="Narkisim" panose="020E0502050101010101" pitchFamily="34"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rowSpan="2">
                  <a:txBody>
                    <a:bodyPr/>
                    <a:lstStyle/>
                    <a:p>
                      <a:pPr algn="just" rtl="1"/>
                      <a:endParaRPr lang="he-IL" sz="3200" dirty="0" smtClean="0">
                        <a:solidFill>
                          <a:schemeClr val="tx1"/>
                        </a:solidFill>
                        <a:latin typeface="Narkisim" panose="020E0502050101010101" pitchFamily="34" charset="-79"/>
                        <a:cs typeface="Narkisim" panose="020E0502050101010101" pitchFamily="34" charset="-79"/>
                      </a:endParaRPr>
                    </a:p>
                    <a:p>
                      <a:pPr algn="just" rtl="1"/>
                      <a:endParaRPr lang="he-IL" sz="3200" dirty="0" smtClean="0">
                        <a:solidFill>
                          <a:schemeClr val="tx1"/>
                        </a:solidFill>
                        <a:latin typeface="Narkisim" panose="020E0502050101010101" pitchFamily="34" charset="-79"/>
                        <a:cs typeface="Narkisim" panose="020E0502050101010101" pitchFamily="34" charset="-79"/>
                      </a:endParaRPr>
                    </a:p>
                    <a:p>
                      <a:pPr algn="just" rtl="1"/>
                      <a:r>
                        <a:rPr lang="he-IL" sz="3200" dirty="0" smtClean="0">
                          <a:solidFill>
                            <a:schemeClr val="tx1"/>
                          </a:solidFill>
                          <a:latin typeface="Narkisim" panose="020E0502050101010101" pitchFamily="34" charset="-79"/>
                          <a:cs typeface="Narkisim" panose="020E0502050101010101" pitchFamily="34" charset="-79"/>
                        </a:rPr>
                        <a:t>אין</a:t>
                      </a:r>
                      <a:r>
                        <a:rPr lang="he-IL" sz="3200" baseline="0" dirty="0" smtClean="0">
                          <a:solidFill>
                            <a:schemeClr val="tx1"/>
                          </a:solidFill>
                          <a:latin typeface="Narkisim" panose="020E0502050101010101" pitchFamily="34" charset="-79"/>
                          <a:cs typeface="Narkisim" panose="020E0502050101010101" pitchFamily="34" charset="-79"/>
                        </a:rPr>
                        <a:t> לו יין ולא משקה אחר להבדיל עליו.</a:t>
                      </a:r>
                      <a:endParaRPr lang="he-IL" sz="3200" dirty="0">
                        <a:solidFill>
                          <a:schemeClr val="tx1"/>
                        </a:solidFill>
                        <a:latin typeface="Narkisim" panose="020E0502050101010101" pitchFamily="34" charset="-79"/>
                        <a:cs typeface="Narkisim" panose="020E0502050101010101" pitchFamily="34"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he-IL" sz="3200" dirty="0" smtClean="0">
                          <a:latin typeface="Narkisim" panose="020E0502050101010101" pitchFamily="34" charset="-79"/>
                          <a:cs typeface="Narkisim" panose="020E0502050101010101" pitchFamily="34" charset="-79"/>
                        </a:rPr>
                        <a:t>יש אומרים שמותר</a:t>
                      </a:r>
                      <a:r>
                        <a:rPr lang="he-IL" sz="3200" baseline="0" dirty="0" smtClean="0">
                          <a:latin typeface="Narkisim" panose="020E0502050101010101" pitchFamily="34" charset="-79"/>
                          <a:cs typeface="Narkisim" panose="020E0502050101010101" pitchFamily="34" charset="-79"/>
                        </a:rPr>
                        <a:t> לאכול.</a:t>
                      </a:r>
                      <a:endParaRPr lang="he-IL" sz="3200" dirty="0">
                        <a:latin typeface="Narkisim" panose="020E0502050101010101" pitchFamily="34" charset="-79"/>
                        <a:cs typeface="Narkisim" panose="020E0502050101010101" pitchFamily="34"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vMerge="1">
                  <a:txBody>
                    <a:bodyPr/>
                    <a:lstStyle/>
                    <a:p>
                      <a:pPr rtl="1"/>
                      <a:endParaRPr lang="he-IL" sz="3200" dirty="0">
                        <a:solidFill>
                          <a:schemeClr val="tx1"/>
                        </a:solidFill>
                        <a:latin typeface="Narkisim" panose="020E0502050101010101" pitchFamily="34" charset="-79"/>
                        <a:cs typeface="Narkisim" panose="020E0502050101010101" pitchFamily="34"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he-IL" sz="3200" dirty="0" smtClean="0">
                          <a:latin typeface="Narkisim" panose="020E0502050101010101" pitchFamily="34" charset="-79"/>
                          <a:cs typeface="Narkisim" panose="020E0502050101010101" pitchFamily="34" charset="-79"/>
                        </a:rPr>
                        <a:t>יש אומרים שאם למחרת יהיה</a:t>
                      </a:r>
                      <a:r>
                        <a:rPr lang="he-IL" sz="3200" baseline="0" dirty="0" smtClean="0">
                          <a:latin typeface="Narkisim" panose="020E0502050101010101" pitchFamily="34" charset="-79"/>
                          <a:cs typeface="Narkisim" panose="020E0502050101010101" pitchFamily="34" charset="-79"/>
                        </a:rPr>
                        <a:t> לו יין יחכה ולא יאכל עד למחרת. למחרת יבדיל ויהיה מותר לו לאכול.</a:t>
                      </a:r>
                      <a:endParaRPr lang="he-IL" sz="3200" dirty="0">
                        <a:latin typeface="Narkisim" panose="020E0502050101010101" pitchFamily="34" charset="-79"/>
                        <a:cs typeface="Narkisim" panose="020E0502050101010101" pitchFamily="34"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rtl="1"/>
                      <a:r>
                        <a:rPr lang="he-IL" sz="3200" dirty="0" smtClean="0">
                          <a:solidFill>
                            <a:schemeClr val="tx1"/>
                          </a:solidFill>
                          <a:latin typeface="Narkisim" panose="020E0502050101010101" pitchFamily="34" charset="-79"/>
                          <a:cs typeface="Narkisim" panose="020E0502050101010101" pitchFamily="34" charset="-79"/>
                        </a:rPr>
                        <a:t>אדם חלש שלא יכול לחכות עד למחרת עד שיהיה לו יין להבדלה.</a:t>
                      </a:r>
                      <a:endParaRPr lang="he-IL" sz="3200" dirty="0">
                        <a:solidFill>
                          <a:schemeClr val="tx1"/>
                        </a:solidFill>
                        <a:latin typeface="Narkisim" panose="020E0502050101010101" pitchFamily="34" charset="-79"/>
                        <a:cs typeface="Narkisim" panose="020E0502050101010101" pitchFamily="34"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he-IL" sz="3200" dirty="0" smtClean="0">
                          <a:latin typeface="Narkisim" panose="020E0502050101010101" pitchFamily="34" charset="-79"/>
                          <a:cs typeface="Narkisim" panose="020E0502050101010101" pitchFamily="34" charset="-79"/>
                        </a:rPr>
                        <a:t>רשאי</a:t>
                      </a:r>
                      <a:r>
                        <a:rPr lang="he-IL" sz="3200" baseline="0" dirty="0" smtClean="0">
                          <a:latin typeface="Narkisim" panose="020E0502050101010101" pitchFamily="34" charset="-79"/>
                          <a:cs typeface="Narkisim" panose="020E0502050101010101" pitchFamily="34" charset="-79"/>
                        </a:rPr>
                        <a:t> לאכול.</a:t>
                      </a:r>
                      <a:endParaRPr lang="he-IL" sz="3200" dirty="0">
                        <a:latin typeface="Narkisim" panose="020E0502050101010101" pitchFamily="34" charset="-79"/>
                        <a:cs typeface="Narkisim" panose="020E0502050101010101" pitchFamily="34"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1047325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he-IL" dirty="0" smtClean="0">
                <a:latin typeface="Narkisim" panose="020E0502050101010101" pitchFamily="34" charset="-79"/>
                <a:cs typeface="Narkisim" panose="020E0502050101010101" pitchFamily="34" charset="-79"/>
              </a:rPr>
              <a:t>סעיף </a:t>
            </a:r>
            <a:r>
              <a:rPr lang="he-IL" dirty="0" err="1" smtClean="0">
                <a:latin typeface="Narkisim" panose="020E0502050101010101" pitchFamily="34" charset="-79"/>
                <a:cs typeface="Narkisim" panose="020E0502050101010101" pitchFamily="34" charset="-79"/>
              </a:rPr>
              <a:t>יח</a:t>
            </a:r>
            <a:r>
              <a:rPr lang="he-IL" dirty="0" smtClean="0">
                <a:latin typeface="Narkisim" panose="020E0502050101010101" pitchFamily="34" charset="-79"/>
                <a:cs typeface="Narkisim" panose="020E0502050101010101" pitchFamily="34" charset="-79"/>
              </a:rPr>
              <a:t> – חיוב נשים בהבדלה</a:t>
            </a:r>
            <a:endParaRPr lang="he-IL" dirty="0">
              <a:latin typeface="Narkisim" panose="020E0502050101010101" pitchFamily="34" charset="-79"/>
              <a:cs typeface="Narkisim" panose="020E0502050101010101" pitchFamily="34" charset="-79"/>
            </a:endParaRPr>
          </a:p>
        </p:txBody>
      </p:sp>
      <p:sp>
        <p:nvSpPr>
          <p:cNvPr id="3" name="מציין מיקום תוכן 2"/>
          <p:cNvSpPr>
            <a:spLocks noGrp="1"/>
          </p:cNvSpPr>
          <p:nvPr>
            <p:ph idx="1"/>
          </p:nvPr>
        </p:nvSpPr>
        <p:spPr/>
        <p:txBody>
          <a:bodyPr>
            <a:normAutofit/>
          </a:bodyPr>
          <a:lstStyle/>
          <a:p>
            <a:pPr marL="0" indent="0" algn="ctr">
              <a:buNone/>
            </a:pPr>
            <a:r>
              <a:rPr lang="he-IL" sz="3200" b="1" u="sng" dirty="0" smtClean="0">
                <a:latin typeface="Narkisim" panose="020E0502050101010101" pitchFamily="34" charset="-79"/>
                <a:cs typeface="Narkisim" panose="020E0502050101010101" pitchFamily="34" charset="-79"/>
              </a:rPr>
              <a:t>נשים חייבות בהבדלה כשם שהן חייבות בקידוש</a:t>
            </a:r>
            <a:r>
              <a:rPr lang="he-IL" sz="3200" dirty="0" smtClean="0">
                <a:latin typeface="Narkisim" panose="020E0502050101010101" pitchFamily="34" charset="-79"/>
                <a:cs typeface="Narkisim" panose="020E0502050101010101" pitchFamily="34" charset="-79"/>
              </a:rPr>
              <a:t>.</a:t>
            </a:r>
          </a:p>
          <a:p>
            <a:pPr marL="0" indent="0">
              <a:buNone/>
            </a:pPr>
            <a:endParaRPr lang="he-IL" sz="1050" dirty="0" smtClean="0">
              <a:latin typeface="Narkisim" panose="020E0502050101010101" pitchFamily="34" charset="-79"/>
              <a:cs typeface="Narkisim" panose="020E0502050101010101" pitchFamily="34" charset="-79"/>
            </a:endParaRPr>
          </a:p>
          <a:p>
            <a:r>
              <a:rPr lang="he-IL" sz="3200" dirty="0" smtClean="0">
                <a:latin typeface="Narkisim" panose="020E0502050101010101" pitchFamily="34" charset="-79"/>
                <a:cs typeface="Narkisim" panose="020E0502050101010101" pitchFamily="34" charset="-79"/>
              </a:rPr>
              <a:t>אם אין מי </a:t>
            </a:r>
            <a:r>
              <a:rPr lang="he-IL" sz="3200" smtClean="0">
                <a:latin typeface="Narkisim" panose="020E0502050101010101" pitchFamily="34" charset="-79"/>
                <a:cs typeface="Narkisim" panose="020E0502050101010101" pitchFamily="34" charset="-79"/>
              </a:rPr>
              <a:t>שיעשה לאישה </a:t>
            </a:r>
            <a:r>
              <a:rPr lang="he-IL" sz="3200" dirty="0" smtClean="0">
                <a:latin typeface="Narkisim" panose="020E0502050101010101" pitchFamily="34" charset="-79"/>
                <a:cs typeface="Narkisim" panose="020E0502050101010101" pitchFamily="34" charset="-79"/>
              </a:rPr>
              <a:t>הבדלה תבדיל בעצמה.</a:t>
            </a:r>
          </a:p>
          <a:p>
            <a:r>
              <a:rPr lang="he-IL" sz="3200" dirty="0" smtClean="0">
                <a:latin typeface="Narkisim" panose="020E0502050101010101" pitchFamily="34" charset="-79"/>
                <a:cs typeface="Narkisim" panose="020E0502050101010101" pitchFamily="34" charset="-79"/>
              </a:rPr>
              <a:t>איש שכבר הבדיל יכול להבדיל שוב עבור האישה.</a:t>
            </a:r>
          </a:p>
          <a:p>
            <a:r>
              <a:rPr lang="he-IL" sz="3200" dirty="0" smtClean="0">
                <a:latin typeface="Narkisim" panose="020E0502050101010101" pitchFamily="34" charset="-79"/>
                <a:cs typeface="Narkisim" panose="020E0502050101010101" pitchFamily="34" charset="-79"/>
              </a:rPr>
              <a:t>יש הסוברים שאישה לא חייבת בהבדלה, וכדי לצאת ידי חובה האיש צריך להתכוון בבית הכנסת (בתפילה) לא לצאת ידי חובה כדי שיוכל להבדיל לאשתו ולבנותיו. </a:t>
            </a:r>
          </a:p>
          <a:p>
            <a:r>
              <a:rPr lang="he-IL" sz="3200" dirty="0" smtClean="0">
                <a:latin typeface="Narkisim" panose="020E0502050101010101" pitchFamily="34" charset="-79"/>
                <a:cs typeface="Narkisim" panose="020E0502050101010101" pitchFamily="34" charset="-79"/>
              </a:rPr>
              <a:t>עיקר הדין כדעה הראשונה שאשה חייבת בהבדלה.</a:t>
            </a:r>
          </a:p>
          <a:p>
            <a:pPr marL="0" indent="0">
              <a:buNone/>
            </a:pPr>
            <a:endParaRPr lang="he-IL" sz="3200" dirty="0">
              <a:latin typeface="Narkisim" panose="020E0502050101010101" pitchFamily="34" charset="-79"/>
              <a:cs typeface="Narkisim" panose="020E0502050101010101" pitchFamily="34" charset="-79"/>
            </a:endParaRPr>
          </a:p>
        </p:txBody>
      </p:sp>
    </p:spTree>
    <p:extLst>
      <p:ext uri="{BB962C8B-B14F-4D97-AF65-F5344CB8AC3E}">
        <p14:creationId xmlns:p14="http://schemas.microsoft.com/office/powerpoint/2010/main" val="30608484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he-IL" dirty="0" smtClean="0">
                <a:latin typeface="Narkisim" panose="020E0502050101010101" pitchFamily="34" charset="-79"/>
                <a:cs typeface="Narkisim" panose="020E0502050101010101" pitchFamily="34" charset="-79"/>
              </a:rPr>
              <a:t>עבודה</a:t>
            </a:r>
            <a:endParaRPr lang="he-IL" dirty="0">
              <a:latin typeface="Narkisim" panose="020E0502050101010101" pitchFamily="34" charset="-79"/>
              <a:cs typeface="Narkisim" panose="020E0502050101010101" pitchFamily="34" charset="-79"/>
            </a:endParaRPr>
          </a:p>
        </p:txBody>
      </p:sp>
      <p:sp>
        <p:nvSpPr>
          <p:cNvPr id="3" name="מציין מיקום תוכן 2"/>
          <p:cNvSpPr>
            <a:spLocks noGrp="1"/>
          </p:cNvSpPr>
          <p:nvPr>
            <p:ph idx="1"/>
          </p:nvPr>
        </p:nvSpPr>
        <p:spPr/>
        <p:txBody>
          <a:bodyPr>
            <a:normAutofit/>
          </a:bodyPr>
          <a:lstStyle/>
          <a:p>
            <a:pPr marL="2743200" lvl="6" indent="0">
              <a:buNone/>
            </a:pPr>
            <a:r>
              <a:rPr lang="he-IL" sz="4800" dirty="0" smtClean="0">
                <a:latin typeface="Narkisim" panose="020E0502050101010101" pitchFamily="34" charset="-79"/>
                <a:cs typeface="Narkisim" panose="020E0502050101010101" pitchFamily="34" charset="-79"/>
              </a:rPr>
              <a:t>עמוד 89 – 1, 3</a:t>
            </a:r>
          </a:p>
          <a:p>
            <a:pPr marL="2743200" lvl="6" indent="0">
              <a:buNone/>
            </a:pPr>
            <a:r>
              <a:rPr lang="he-IL" sz="4800" dirty="0" smtClean="0">
                <a:latin typeface="Narkisim" panose="020E0502050101010101" pitchFamily="34" charset="-79"/>
                <a:cs typeface="Narkisim" panose="020E0502050101010101" pitchFamily="34" charset="-79"/>
              </a:rPr>
              <a:t>עמוד 90 – 4, 5, 9, 10, 11, 12</a:t>
            </a:r>
          </a:p>
          <a:p>
            <a:pPr marL="2743200" lvl="6" indent="0">
              <a:buNone/>
            </a:pPr>
            <a:r>
              <a:rPr lang="he-IL" sz="4800" dirty="0" smtClean="0">
                <a:latin typeface="Narkisim" panose="020E0502050101010101" pitchFamily="34" charset="-79"/>
                <a:cs typeface="Narkisim" panose="020E0502050101010101" pitchFamily="34" charset="-79"/>
              </a:rPr>
              <a:t>עמוד 91, 14, 17, 18</a:t>
            </a:r>
          </a:p>
          <a:p>
            <a:pPr marL="0" indent="0" algn="ctr">
              <a:buNone/>
            </a:pPr>
            <a:endParaRPr lang="he-IL" sz="4000" dirty="0">
              <a:latin typeface="Narkisim" panose="020E0502050101010101" pitchFamily="34" charset="-79"/>
              <a:cs typeface="Narkisim" panose="020E0502050101010101" pitchFamily="34" charset="-79"/>
            </a:endParaRPr>
          </a:p>
          <a:p>
            <a:pPr marL="0" indent="0" algn="ctr">
              <a:buNone/>
            </a:pPr>
            <a:r>
              <a:rPr lang="he-IL" sz="4000" dirty="0" smtClean="0">
                <a:latin typeface="Narkisim" panose="020E0502050101010101" pitchFamily="34" charset="-79"/>
                <a:cs typeface="Narkisim" panose="020E0502050101010101" pitchFamily="34" charset="-79"/>
              </a:rPr>
              <a:t>עבודה נעימה</a:t>
            </a:r>
            <a:endParaRPr lang="he-IL" sz="4000" dirty="0">
              <a:latin typeface="Narkisim" panose="020E0502050101010101" pitchFamily="34" charset="-79"/>
              <a:cs typeface="Narkisim" panose="020E0502050101010101" pitchFamily="34" charset="-79"/>
            </a:endParaRPr>
          </a:p>
        </p:txBody>
      </p:sp>
      <p:pic>
        <p:nvPicPr>
          <p:cNvPr id="6146" name="Picture 2" descr="Clipart - homework. Fotosearch - Search Clip Art, Illustration Murals, Drawings and Vector EPS Graphics Images"/>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86076" y="3500261"/>
            <a:ext cx="2428459" cy="26767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51337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3"/>
          <p:cNvSpPr>
            <a:spLocks noGrp="1"/>
          </p:cNvSpPr>
          <p:nvPr>
            <p:ph type="title"/>
          </p:nvPr>
        </p:nvSpPr>
        <p:spPr>
          <a:xfrm>
            <a:off x="838200" y="40393"/>
            <a:ext cx="10515600" cy="1325563"/>
          </a:xfrm>
        </p:spPr>
        <p:txBody>
          <a:bodyPr/>
          <a:lstStyle/>
          <a:p>
            <a:pPr algn="ctr"/>
            <a:r>
              <a:rPr lang="he-IL" dirty="0" smtClean="0">
                <a:latin typeface="Narkisim" panose="020E0502050101010101" pitchFamily="34" charset="-79"/>
                <a:cs typeface="Narkisim" panose="020E0502050101010101" pitchFamily="34" charset="-79"/>
              </a:rPr>
              <a:t>תוספת "אתה </a:t>
            </a:r>
            <a:r>
              <a:rPr lang="he-IL" dirty="0" err="1" smtClean="0">
                <a:latin typeface="Narkisim" panose="020E0502050101010101" pitchFamily="34" charset="-79"/>
                <a:cs typeface="Narkisim" panose="020E0502050101010101" pitchFamily="34" charset="-79"/>
              </a:rPr>
              <a:t>חוננתנו</a:t>
            </a:r>
            <a:r>
              <a:rPr lang="he-IL" dirty="0" smtClean="0">
                <a:latin typeface="Narkisim" panose="020E0502050101010101" pitchFamily="34" charset="-79"/>
                <a:cs typeface="Narkisim" panose="020E0502050101010101" pitchFamily="34" charset="-79"/>
              </a:rPr>
              <a:t>" ברכת הדעת למוצאי שבת</a:t>
            </a:r>
            <a:endParaRPr lang="he-IL" dirty="0">
              <a:latin typeface="Narkisim" panose="020E0502050101010101" pitchFamily="34" charset="-79"/>
              <a:cs typeface="Narkisim" panose="020E0502050101010101" pitchFamily="34" charset="-79"/>
            </a:endParaRPr>
          </a:p>
        </p:txBody>
      </p:sp>
      <p:sp>
        <p:nvSpPr>
          <p:cNvPr id="5" name="מציין מיקום תוכן 4"/>
          <p:cNvSpPr>
            <a:spLocks noGrp="1"/>
          </p:cNvSpPr>
          <p:nvPr>
            <p:ph idx="1"/>
          </p:nvPr>
        </p:nvSpPr>
        <p:spPr>
          <a:xfrm>
            <a:off x="838200" y="1061156"/>
            <a:ext cx="10515600" cy="4811007"/>
          </a:xfrm>
        </p:spPr>
        <p:txBody>
          <a:bodyPr>
            <a:noAutofit/>
          </a:bodyPr>
          <a:lstStyle/>
          <a:p>
            <a:pPr marL="0" indent="0" algn="just">
              <a:buNone/>
            </a:pPr>
            <a:r>
              <a:rPr lang="he-IL" sz="3200" b="1" u="sng" dirty="0" smtClean="0">
                <a:latin typeface="Narkisim" panose="020E0502050101010101" pitchFamily="34" charset="-79"/>
                <a:cs typeface="Narkisim" panose="020E0502050101010101" pitchFamily="34" charset="-79"/>
              </a:rPr>
              <a:t>נוסח הספרדים:</a:t>
            </a:r>
          </a:p>
          <a:p>
            <a:pPr marL="0" indent="0" algn="just">
              <a:buNone/>
            </a:pPr>
            <a:r>
              <a:rPr lang="he-IL" sz="3200" dirty="0">
                <a:latin typeface="Narkisim" panose="020E0502050101010101" pitchFamily="34" charset="-79"/>
                <a:cs typeface="Narkisim" panose="020E0502050101010101" pitchFamily="34" charset="-79"/>
              </a:rPr>
              <a:t>אתה </a:t>
            </a:r>
            <a:r>
              <a:rPr lang="he-IL" sz="3200" dirty="0" err="1">
                <a:latin typeface="Narkisim" panose="020E0502050101010101" pitchFamily="34" charset="-79"/>
                <a:cs typeface="Narkisim" panose="020E0502050101010101" pitchFamily="34" charset="-79"/>
              </a:rPr>
              <a:t>חוננתנו</a:t>
            </a:r>
            <a:r>
              <a:rPr lang="he-IL" sz="3200" dirty="0">
                <a:latin typeface="Narkisim" panose="020E0502050101010101" pitchFamily="34" charset="-79"/>
                <a:cs typeface="Narkisim" panose="020E0502050101010101" pitchFamily="34" charset="-79"/>
              </a:rPr>
              <a:t> ה' אלוקינו מדע והשכל. אתה אמרת להבדיל בין קודש לחול ובין אור לחושך, ובין ישראל לעמים ובין יום השביעי לששת ימי המעשה. כשם </a:t>
            </a:r>
            <a:r>
              <a:rPr lang="he-IL" sz="3200" dirty="0" err="1">
                <a:latin typeface="Narkisim" panose="020E0502050101010101" pitchFamily="34" charset="-79"/>
                <a:cs typeface="Narkisim" panose="020E0502050101010101" pitchFamily="34" charset="-79"/>
              </a:rPr>
              <a:t>שהבדלתנו</a:t>
            </a:r>
            <a:r>
              <a:rPr lang="he-IL" sz="3200" dirty="0">
                <a:latin typeface="Narkisim" panose="020E0502050101010101" pitchFamily="34" charset="-79"/>
                <a:cs typeface="Narkisim" panose="020E0502050101010101" pitchFamily="34" charset="-79"/>
              </a:rPr>
              <a:t> ה' אלוקינו מעמי הארצות וממשפחות האדמה, כך פדנו והצילנו משטן רע ומפגע רע וכל גזרות קשות ורעות המתרגשות לבוא בעולם</a:t>
            </a:r>
            <a:r>
              <a:rPr lang="he-IL" sz="3200" dirty="0" smtClean="0">
                <a:latin typeface="Narkisim" panose="020E0502050101010101" pitchFamily="34" charset="-79"/>
                <a:cs typeface="Narkisim" panose="020E0502050101010101" pitchFamily="34" charset="-79"/>
              </a:rPr>
              <a:t>.</a:t>
            </a:r>
          </a:p>
          <a:p>
            <a:pPr marL="0" indent="0" algn="just">
              <a:buNone/>
            </a:pPr>
            <a:r>
              <a:rPr lang="he-IL" sz="3200" b="1" u="sng" dirty="0" smtClean="0">
                <a:latin typeface="Narkisim" panose="020E0502050101010101" pitchFamily="34" charset="-79"/>
                <a:cs typeface="Narkisim" panose="020E0502050101010101" pitchFamily="34" charset="-79"/>
              </a:rPr>
              <a:t>נוסח האשכנזים:</a:t>
            </a:r>
          </a:p>
          <a:p>
            <a:pPr marL="0" indent="0" algn="just">
              <a:buNone/>
            </a:pPr>
            <a:r>
              <a:rPr lang="he-IL" sz="3200" dirty="0">
                <a:latin typeface="Narkisim" panose="020E0502050101010101" pitchFamily="34" charset="-79"/>
                <a:cs typeface="Narkisim" panose="020E0502050101010101" pitchFamily="34" charset="-79"/>
              </a:rPr>
              <a:t>אתה </a:t>
            </a:r>
            <a:r>
              <a:rPr lang="he-IL" sz="3200" dirty="0" err="1">
                <a:latin typeface="Narkisim" panose="020E0502050101010101" pitchFamily="34" charset="-79"/>
                <a:cs typeface="Narkisim" panose="020E0502050101010101" pitchFamily="34" charset="-79"/>
              </a:rPr>
              <a:t>חוננתנו</a:t>
            </a:r>
            <a:r>
              <a:rPr lang="he-IL" sz="3200" dirty="0">
                <a:latin typeface="Narkisim" panose="020E0502050101010101" pitchFamily="34" charset="-79"/>
                <a:cs typeface="Narkisim" panose="020E0502050101010101" pitchFamily="34" charset="-79"/>
              </a:rPr>
              <a:t> למדע תורתך, ותלמדנו לעשות חוקי רצונך. ותבדל ה' אלוקינו בין קודש לחול, בין אור לחושך, בין ישראל לעמים, בין יום השביעי לששת ימי המעשה. אבינו מלכנו החל עלינו את הימים הבאים לקראתנו לשלום, חשוכים מכל חטא, ומנוקים מכל עוון, </a:t>
            </a:r>
            <a:r>
              <a:rPr lang="he-IL" sz="3200" dirty="0" err="1">
                <a:latin typeface="Narkisim" panose="020E0502050101010101" pitchFamily="34" charset="-79"/>
                <a:cs typeface="Narkisim" panose="020E0502050101010101" pitchFamily="34" charset="-79"/>
              </a:rPr>
              <a:t>ומדובקים</a:t>
            </a:r>
            <a:r>
              <a:rPr lang="he-IL" sz="3200" dirty="0">
                <a:latin typeface="Narkisim" panose="020E0502050101010101" pitchFamily="34" charset="-79"/>
                <a:cs typeface="Narkisim" panose="020E0502050101010101" pitchFamily="34" charset="-79"/>
              </a:rPr>
              <a:t> ביראתך</a:t>
            </a:r>
            <a:r>
              <a:rPr lang="he-IL" sz="3200" dirty="0" smtClean="0">
                <a:latin typeface="Narkisim" panose="020E0502050101010101" pitchFamily="34" charset="-79"/>
                <a:cs typeface="Narkisim" panose="020E0502050101010101" pitchFamily="34" charset="-79"/>
              </a:rPr>
              <a:t>.                                                                           </a:t>
            </a:r>
            <a:r>
              <a:rPr lang="he-IL" sz="3200" dirty="0" smtClean="0">
                <a:latin typeface="Narkisim" panose="020E0502050101010101" pitchFamily="34" charset="-79"/>
                <a:cs typeface="Narkisim" panose="020E0502050101010101" pitchFamily="34" charset="-79"/>
                <a:hlinkClick r:id="rId2" action="ppaction://hlinksldjump"/>
              </a:rPr>
              <a:t>חזור</a:t>
            </a:r>
            <a:endParaRPr lang="he-IL" sz="3200" dirty="0">
              <a:latin typeface="Narkisim" panose="020E0502050101010101" pitchFamily="34" charset="-79"/>
              <a:cs typeface="Narkisim" panose="020E0502050101010101" pitchFamily="34" charset="-79"/>
            </a:endParaRPr>
          </a:p>
        </p:txBody>
      </p:sp>
    </p:spTree>
    <p:extLst>
      <p:ext uri="{BB962C8B-B14F-4D97-AF65-F5344CB8AC3E}">
        <p14:creationId xmlns:p14="http://schemas.microsoft.com/office/powerpoint/2010/main" val="5775232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38200" y="365125"/>
            <a:ext cx="10515600" cy="492831"/>
          </a:xfrm>
        </p:spPr>
        <p:txBody>
          <a:bodyPr>
            <a:normAutofit fontScale="90000"/>
          </a:bodyPr>
          <a:lstStyle/>
          <a:p>
            <a:pPr algn="ctr"/>
            <a:r>
              <a:rPr lang="he-IL" dirty="0" smtClean="0">
                <a:latin typeface="Narkisim" panose="020E0502050101010101" pitchFamily="34" charset="-79"/>
                <a:cs typeface="Narkisim" panose="020E0502050101010101" pitchFamily="34" charset="-79"/>
              </a:rPr>
              <a:t>סעיף ב</a:t>
            </a:r>
            <a:endParaRPr lang="he-IL" dirty="0">
              <a:latin typeface="Narkisim" panose="020E0502050101010101" pitchFamily="34" charset="-79"/>
              <a:cs typeface="Narkisim" panose="020E0502050101010101" pitchFamily="34" charset="-79"/>
            </a:endParaRPr>
          </a:p>
        </p:txBody>
      </p:sp>
      <p:graphicFrame>
        <p:nvGraphicFramePr>
          <p:cNvPr id="4" name="טבלה 3"/>
          <p:cNvGraphicFramePr>
            <a:graphicFrameLocks noGrp="1"/>
          </p:cNvGraphicFramePr>
          <p:nvPr>
            <p:extLst>
              <p:ext uri="{D42A27DB-BD31-4B8C-83A1-F6EECF244321}">
                <p14:modId xmlns:p14="http://schemas.microsoft.com/office/powerpoint/2010/main" val="4248075461"/>
              </p:ext>
            </p:extLst>
          </p:nvPr>
        </p:nvGraphicFramePr>
        <p:xfrm>
          <a:off x="90309" y="982134"/>
          <a:ext cx="11966223" cy="5367608"/>
        </p:xfrm>
        <a:graphic>
          <a:graphicData uri="http://schemas.openxmlformats.org/drawingml/2006/table">
            <a:tbl>
              <a:tblPr rtl="1" firstRow="1" bandRow="1">
                <a:tableStyleId>{5C22544A-7EE6-4342-B048-85BDC9FD1C3A}</a:tableStyleId>
              </a:tblPr>
              <a:tblGrid>
                <a:gridCol w="4128234"/>
                <a:gridCol w="3823761"/>
                <a:gridCol w="4014228"/>
              </a:tblGrid>
              <a:tr h="574840">
                <a:tc gridSpan="3">
                  <a:txBody>
                    <a:bodyPr/>
                    <a:lstStyle/>
                    <a:p>
                      <a:pPr algn="ctr" rtl="1"/>
                      <a:r>
                        <a:rPr lang="he-IL" sz="3200" dirty="0" smtClean="0">
                          <a:solidFill>
                            <a:schemeClr val="tx1"/>
                          </a:solidFill>
                          <a:latin typeface="Narkisim" panose="020E0502050101010101" pitchFamily="34" charset="-79"/>
                          <a:cs typeface="Narkisim" panose="020E0502050101010101" pitchFamily="34" charset="-79"/>
                        </a:rPr>
                        <a:t>טעה ולא הבדיל בתפילה (לא אמר "אתה </a:t>
                      </a:r>
                      <a:r>
                        <a:rPr lang="he-IL" sz="3200" dirty="0" err="1" smtClean="0">
                          <a:solidFill>
                            <a:schemeClr val="tx1"/>
                          </a:solidFill>
                          <a:latin typeface="Narkisim" panose="020E0502050101010101" pitchFamily="34" charset="-79"/>
                          <a:cs typeface="Narkisim" panose="020E0502050101010101" pitchFamily="34" charset="-79"/>
                        </a:rPr>
                        <a:t>חוננתנו</a:t>
                      </a:r>
                      <a:r>
                        <a:rPr lang="he-IL" sz="3200" dirty="0" smtClean="0">
                          <a:solidFill>
                            <a:schemeClr val="tx1"/>
                          </a:solidFill>
                          <a:latin typeface="Narkisim" panose="020E0502050101010101" pitchFamily="34" charset="-79"/>
                          <a:cs typeface="Narkisim" panose="020E0502050101010101" pitchFamily="34" charset="-79"/>
                        </a:rPr>
                        <a:t>")</a:t>
                      </a:r>
                      <a:endParaRPr lang="he-IL" sz="3200" dirty="0">
                        <a:solidFill>
                          <a:schemeClr val="tx1"/>
                        </a:solidFill>
                        <a:latin typeface="Narkisim" panose="020E0502050101010101" pitchFamily="34" charset="-79"/>
                        <a:cs typeface="Narkisim" panose="020E0502050101010101" pitchFamily="34"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rtl="1"/>
                      <a:endParaRPr lang="he-IL" sz="3200" dirty="0">
                        <a:solidFill>
                          <a:schemeClr val="tx1"/>
                        </a:solidFill>
                        <a:latin typeface="Narkisim" panose="020E0502050101010101" pitchFamily="34" charset="-79"/>
                        <a:cs typeface="Narkisim" panose="020E0502050101010101" pitchFamily="34"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rtl="1"/>
                      <a:endParaRPr lang="he-IL" sz="3200" dirty="0">
                        <a:solidFill>
                          <a:schemeClr val="tx1"/>
                        </a:solidFill>
                        <a:latin typeface="Narkisim" panose="020E0502050101010101" pitchFamily="34" charset="-79"/>
                        <a:cs typeface="Narkisim" panose="020E0502050101010101" pitchFamily="34"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15131">
                <a:tc>
                  <a:txBody>
                    <a:bodyPr/>
                    <a:lstStyle/>
                    <a:p>
                      <a:pPr algn="ctr" rtl="1"/>
                      <a:r>
                        <a:rPr lang="he-IL" sz="3200" dirty="0" smtClean="0">
                          <a:solidFill>
                            <a:schemeClr val="tx1"/>
                          </a:solidFill>
                          <a:latin typeface="Narkisim" panose="020E0502050101010101" pitchFamily="34" charset="-79"/>
                          <a:cs typeface="Narkisim" panose="020E0502050101010101" pitchFamily="34" charset="-79"/>
                        </a:rPr>
                        <a:t>המקרה</a:t>
                      </a:r>
                      <a:endParaRPr lang="he-IL" sz="3200" dirty="0">
                        <a:solidFill>
                          <a:schemeClr val="tx1"/>
                        </a:solidFill>
                        <a:latin typeface="Narkisim" panose="020E0502050101010101" pitchFamily="34" charset="-79"/>
                        <a:cs typeface="Narkisim" panose="020E0502050101010101" pitchFamily="34"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he-IL" sz="3200" dirty="0" smtClean="0">
                          <a:solidFill>
                            <a:schemeClr val="tx1"/>
                          </a:solidFill>
                          <a:latin typeface="Narkisim" panose="020E0502050101010101" pitchFamily="34" charset="-79"/>
                          <a:cs typeface="Narkisim" panose="020E0502050101010101" pitchFamily="34" charset="-79"/>
                        </a:rPr>
                        <a:t>הדין</a:t>
                      </a:r>
                      <a:endParaRPr lang="he-IL" sz="3200" dirty="0">
                        <a:solidFill>
                          <a:schemeClr val="tx1"/>
                        </a:solidFill>
                        <a:latin typeface="Narkisim" panose="020E0502050101010101" pitchFamily="34" charset="-79"/>
                        <a:cs typeface="Narkisim" panose="020E0502050101010101" pitchFamily="34"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endParaRPr lang="he-IL" sz="3200" dirty="0">
                        <a:solidFill>
                          <a:schemeClr val="tx1"/>
                        </a:solidFill>
                        <a:latin typeface="Narkisim" panose="020E0502050101010101" pitchFamily="34" charset="-79"/>
                        <a:cs typeface="Narkisim" panose="020E0502050101010101" pitchFamily="34"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382721">
                <a:tc>
                  <a:txBody>
                    <a:bodyPr/>
                    <a:lstStyle/>
                    <a:p>
                      <a:pPr algn="r" rtl="1"/>
                      <a:r>
                        <a:rPr lang="he-IL" sz="3200" dirty="0" smtClean="0">
                          <a:solidFill>
                            <a:schemeClr val="tx1"/>
                          </a:solidFill>
                          <a:latin typeface="Narkisim" panose="020E0502050101010101" pitchFamily="34" charset="-79"/>
                          <a:cs typeface="Narkisim" panose="020E0502050101010101" pitchFamily="34" charset="-79"/>
                        </a:rPr>
                        <a:t>אכל משהו לפני שעשה הבדלה וטעם מהיין.</a:t>
                      </a:r>
                      <a:endParaRPr lang="he-IL" sz="3200" dirty="0">
                        <a:solidFill>
                          <a:schemeClr val="tx1"/>
                        </a:solidFill>
                        <a:latin typeface="Narkisim" panose="020E0502050101010101" pitchFamily="34" charset="-79"/>
                        <a:cs typeface="Narkisim" panose="020E0502050101010101" pitchFamily="34"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rtl="1"/>
                      <a:r>
                        <a:rPr lang="he-IL" sz="3200" dirty="0" smtClean="0">
                          <a:solidFill>
                            <a:schemeClr val="tx1"/>
                          </a:solidFill>
                          <a:latin typeface="Narkisim" panose="020E0502050101010101" pitchFamily="34" charset="-79"/>
                          <a:cs typeface="Narkisim" panose="020E0502050101010101" pitchFamily="34" charset="-79"/>
                        </a:rPr>
                        <a:t>חוזר ומתפלל ומבדיל בתפילה</a:t>
                      </a:r>
                      <a:r>
                        <a:rPr lang="he-IL" sz="3200" baseline="0" dirty="0" smtClean="0">
                          <a:solidFill>
                            <a:schemeClr val="tx1"/>
                          </a:solidFill>
                          <a:latin typeface="Narkisim" panose="020E0502050101010101" pitchFamily="34" charset="-79"/>
                          <a:cs typeface="Narkisim" panose="020E0502050101010101" pitchFamily="34" charset="-79"/>
                        </a:rPr>
                        <a:t> ואחר כך יבדיל על הכוס </a:t>
                      </a:r>
                      <a:r>
                        <a:rPr lang="he-IL" sz="3200" dirty="0" smtClean="0">
                          <a:solidFill>
                            <a:schemeClr val="tx1"/>
                          </a:solidFill>
                          <a:latin typeface="Narkisim" panose="020E0502050101010101" pitchFamily="34" charset="-79"/>
                          <a:cs typeface="Narkisim" panose="020E0502050101010101" pitchFamily="34" charset="-79"/>
                        </a:rPr>
                        <a:t>(קנס – חכמים)</a:t>
                      </a:r>
                      <a:endParaRPr lang="he-IL" sz="3200" dirty="0">
                        <a:solidFill>
                          <a:schemeClr val="tx1"/>
                        </a:solidFill>
                        <a:latin typeface="Narkisim" panose="020E0502050101010101" pitchFamily="34" charset="-79"/>
                        <a:cs typeface="Narkisim" panose="020E0502050101010101" pitchFamily="34"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r" rtl="1"/>
                      <a:r>
                        <a:rPr lang="he-IL" sz="3200" dirty="0" smtClean="0">
                          <a:solidFill>
                            <a:schemeClr val="tx1"/>
                          </a:solidFill>
                          <a:latin typeface="Narkisim" panose="020E0502050101010101" pitchFamily="34" charset="-79"/>
                          <a:cs typeface="Narkisim" panose="020E0502050101010101" pitchFamily="34" charset="-79"/>
                        </a:rPr>
                        <a:t>שני</a:t>
                      </a:r>
                      <a:r>
                        <a:rPr lang="he-IL" sz="3200" baseline="0" dirty="0" smtClean="0">
                          <a:solidFill>
                            <a:schemeClr val="tx1"/>
                          </a:solidFill>
                          <a:latin typeface="Narkisim" panose="020E0502050101010101" pitchFamily="34" charset="-79"/>
                          <a:cs typeface="Narkisim" panose="020E0502050101010101" pitchFamily="34" charset="-79"/>
                        </a:rPr>
                        <a:t> הדינים הם בתנאי שעקר רגליו (סיים את תפילת העמידה). אבל אם עדיין לא הגיע לברכת "שמע קולנו" יכול לומר "אתה </a:t>
                      </a:r>
                      <a:r>
                        <a:rPr lang="he-IL" sz="3200" baseline="0" dirty="0" err="1" smtClean="0">
                          <a:solidFill>
                            <a:schemeClr val="tx1"/>
                          </a:solidFill>
                          <a:latin typeface="Narkisim" panose="020E0502050101010101" pitchFamily="34" charset="-79"/>
                          <a:cs typeface="Narkisim" panose="020E0502050101010101" pitchFamily="34" charset="-79"/>
                        </a:rPr>
                        <a:t>חוננתנו</a:t>
                      </a:r>
                      <a:r>
                        <a:rPr lang="he-IL" sz="3200" baseline="0" dirty="0" smtClean="0">
                          <a:solidFill>
                            <a:schemeClr val="tx1"/>
                          </a:solidFill>
                          <a:latin typeface="Narkisim" panose="020E0502050101010101" pitchFamily="34" charset="-79"/>
                          <a:cs typeface="Narkisim" panose="020E0502050101010101" pitchFamily="34" charset="-79"/>
                        </a:rPr>
                        <a:t>" בברכה זו.</a:t>
                      </a:r>
                      <a:endParaRPr lang="he-IL" sz="3200" dirty="0">
                        <a:solidFill>
                          <a:schemeClr val="tx1"/>
                        </a:solidFill>
                        <a:latin typeface="Narkisim" panose="020E0502050101010101" pitchFamily="34" charset="-79"/>
                        <a:cs typeface="Narkisim" panose="020E0502050101010101" pitchFamily="34"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382721">
                <a:tc>
                  <a:txBody>
                    <a:bodyPr/>
                    <a:lstStyle/>
                    <a:p>
                      <a:pPr algn="r" rtl="1"/>
                      <a:r>
                        <a:rPr lang="he-IL" sz="3200" dirty="0" smtClean="0">
                          <a:solidFill>
                            <a:schemeClr val="tx1"/>
                          </a:solidFill>
                          <a:latin typeface="Narkisim" panose="020E0502050101010101" pitchFamily="34" charset="-79"/>
                          <a:cs typeface="Narkisim" panose="020E0502050101010101" pitchFamily="34" charset="-79"/>
                        </a:rPr>
                        <a:t>אותו מקרה כמו קודם אבל אין לו יין, וחושב שגם למחרת לא יהיה לו יין.</a:t>
                      </a:r>
                      <a:endParaRPr lang="he-IL" sz="3200" dirty="0">
                        <a:solidFill>
                          <a:schemeClr val="tx1"/>
                        </a:solidFill>
                        <a:latin typeface="Narkisim" panose="020E0502050101010101" pitchFamily="34" charset="-79"/>
                        <a:cs typeface="Narkisim" panose="020E0502050101010101" pitchFamily="34"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rtl="1"/>
                      <a:r>
                        <a:rPr lang="he-IL" sz="3200" dirty="0" smtClean="0">
                          <a:solidFill>
                            <a:schemeClr val="tx1"/>
                          </a:solidFill>
                          <a:latin typeface="Narkisim" panose="020E0502050101010101" pitchFamily="34" charset="-79"/>
                          <a:cs typeface="Narkisim" panose="020E0502050101010101" pitchFamily="34" charset="-79"/>
                        </a:rPr>
                        <a:t>צריך לחזור ולהתפלל ולהבדיל בתפילה.</a:t>
                      </a:r>
                      <a:endParaRPr lang="he-IL" sz="3200" dirty="0">
                        <a:solidFill>
                          <a:schemeClr val="tx1"/>
                        </a:solidFill>
                        <a:latin typeface="Narkisim" panose="020E0502050101010101" pitchFamily="34" charset="-79"/>
                        <a:cs typeface="Narkisim" panose="020E0502050101010101" pitchFamily="34"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r" rtl="1"/>
                      <a:endParaRPr lang="he-IL" sz="3200" dirty="0">
                        <a:solidFill>
                          <a:schemeClr val="tx1"/>
                        </a:solidFill>
                        <a:latin typeface="Narkisim" panose="020E0502050101010101" pitchFamily="34" charset="-79"/>
                        <a:cs typeface="Narkisim" panose="020E0502050101010101" pitchFamily="34"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100408">
                <a:tc>
                  <a:txBody>
                    <a:bodyPr/>
                    <a:lstStyle/>
                    <a:p>
                      <a:pPr algn="r" rtl="1"/>
                      <a:endParaRPr lang="he-IL" sz="3200" dirty="0">
                        <a:solidFill>
                          <a:schemeClr val="tx1"/>
                        </a:solidFill>
                        <a:latin typeface="Narkisim" panose="020E0502050101010101" pitchFamily="34" charset="-79"/>
                        <a:cs typeface="Narkisim" panose="020E0502050101010101" pitchFamily="34"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sz="3200" dirty="0" smtClean="0">
                          <a:solidFill>
                            <a:schemeClr val="tx1"/>
                          </a:solidFill>
                          <a:latin typeface="Narkisim" panose="020E0502050101010101" pitchFamily="34" charset="-79"/>
                          <a:cs typeface="Narkisim" panose="020E0502050101010101" pitchFamily="34" charset="-79"/>
                        </a:rPr>
                        <a:t>אם יש לו יין מבדיל</a:t>
                      </a:r>
                      <a:r>
                        <a:rPr lang="he-IL" sz="3200" baseline="0" dirty="0" smtClean="0">
                          <a:solidFill>
                            <a:schemeClr val="tx1"/>
                          </a:solidFill>
                          <a:latin typeface="Narkisim" panose="020E0502050101010101" pitchFamily="34" charset="-79"/>
                          <a:cs typeface="Narkisim" panose="020E0502050101010101" pitchFamily="34" charset="-79"/>
                        </a:rPr>
                        <a:t> על הכוס ולא צריך לחזור.</a:t>
                      </a:r>
                      <a:endParaRPr lang="he-IL" sz="3200" dirty="0">
                        <a:solidFill>
                          <a:schemeClr val="tx1"/>
                        </a:solidFill>
                        <a:latin typeface="Narkisim" panose="020E0502050101010101" pitchFamily="34" charset="-79"/>
                        <a:cs typeface="Narkisim" panose="020E0502050101010101" pitchFamily="34"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rtl="1"/>
                      <a:endParaRPr lang="he-IL" sz="3200" dirty="0">
                        <a:solidFill>
                          <a:schemeClr val="tx1"/>
                        </a:solidFill>
                        <a:latin typeface="Narkisim" panose="020E0502050101010101" pitchFamily="34" charset="-79"/>
                        <a:cs typeface="Narkisim" panose="020E0502050101010101" pitchFamily="34"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9959920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he-IL" dirty="0" smtClean="0">
                <a:latin typeface="Narkisim" panose="020E0502050101010101" pitchFamily="34" charset="-79"/>
                <a:cs typeface="Narkisim" panose="020E0502050101010101" pitchFamily="34" charset="-79"/>
              </a:rPr>
              <a:t>סעיף ג</a:t>
            </a:r>
            <a:endParaRPr lang="he-IL" dirty="0">
              <a:latin typeface="Narkisim" panose="020E0502050101010101" pitchFamily="34" charset="-79"/>
              <a:cs typeface="Narkisim" panose="020E0502050101010101" pitchFamily="34" charset="-79"/>
            </a:endParaRPr>
          </a:p>
        </p:txBody>
      </p:sp>
      <p:graphicFrame>
        <p:nvGraphicFramePr>
          <p:cNvPr id="4" name="מציין מיקום תוכן 3"/>
          <p:cNvGraphicFramePr>
            <a:graphicFrameLocks noGrp="1"/>
          </p:cNvGraphicFramePr>
          <p:nvPr>
            <p:ph idx="1"/>
            <p:extLst>
              <p:ext uri="{D42A27DB-BD31-4B8C-83A1-F6EECF244321}">
                <p14:modId xmlns:p14="http://schemas.microsoft.com/office/powerpoint/2010/main" val="1658622807"/>
              </p:ext>
            </p:extLst>
          </p:nvPr>
        </p:nvGraphicFramePr>
        <p:xfrm>
          <a:off x="838200" y="1825625"/>
          <a:ext cx="10515600" cy="3322108"/>
        </p:xfrm>
        <a:graphic>
          <a:graphicData uri="http://schemas.openxmlformats.org/drawingml/2006/table">
            <a:tbl>
              <a:tblPr rtl="1" firstRow="1" bandRow="1">
                <a:tableStyleId>{5C22544A-7EE6-4342-B048-85BDC9FD1C3A}</a:tableStyleId>
              </a:tblPr>
              <a:tblGrid>
                <a:gridCol w="5257800"/>
                <a:gridCol w="5257800"/>
              </a:tblGrid>
              <a:tr h="733954">
                <a:tc>
                  <a:txBody>
                    <a:bodyPr/>
                    <a:lstStyle/>
                    <a:p>
                      <a:pPr algn="ctr" rtl="1"/>
                      <a:r>
                        <a:rPr lang="he-IL" sz="3200" dirty="0" smtClean="0">
                          <a:solidFill>
                            <a:schemeClr val="tx1"/>
                          </a:solidFill>
                          <a:latin typeface="Narkisim" panose="020E0502050101010101" pitchFamily="34" charset="-79"/>
                          <a:cs typeface="Narkisim" panose="020E0502050101010101" pitchFamily="34" charset="-79"/>
                        </a:rPr>
                        <a:t>המקרה</a:t>
                      </a:r>
                      <a:endParaRPr lang="he-IL" sz="3200" dirty="0">
                        <a:solidFill>
                          <a:schemeClr val="tx1"/>
                        </a:solidFill>
                        <a:latin typeface="Narkisim" panose="020E0502050101010101" pitchFamily="34" charset="-79"/>
                        <a:cs typeface="Narkisim" panose="020E0502050101010101" pitchFamily="34"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he-IL" sz="3200" dirty="0" smtClean="0">
                          <a:solidFill>
                            <a:schemeClr val="tx1"/>
                          </a:solidFill>
                          <a:latin typeface="Narkisim" panose="020E0502050101010101" pitchFamily="34" charset="-79"/>
                          <a:cs typeface="Narkisim" panose="020E0502050101010101" pitchFamily="34" charset="-79"/>
                        </a:rPr>
                        <a:t>הדין</a:t>
                      </a:r>
                      <a:endParaRPr lang="he-IL" sz="3200" dirty="0">
                        <a:solidFill>
                          <a:schemeClr val="tx1"/>
                        </a:solidFill>
                        <a:latin typeface="Narkisim" panose="020E0502050101010101" pitchFamily="34" charset="-79"/>
                        <a:cs typeface="Narkisim" panose="020E0502050101010101" pitchFamily="34"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88154">
                <a:tc>
                  <a:txBody>
                    <a:bodyPr/>
                    <a:lstStyle/>
                    <a:p>
                      <a:pPr algn="just" rtl="1"/>
                      <a:r>
                        <a:rPr lang="he-IL" sz="3200" dirty="0" smtClean="0">
                          <a:solidFill>
                            <a:schemeClr val="tx1"/>
                          </a:solidFill>
                          <a:latin typeface="Narkisim" panose="020E0502050101010101" pitchFamily="34" charset="-79"/>
                          <a:cs typeface="Narkisim" panose="020E0502050101010101" pitchFamily="34" charset="-79"/>
                        </a:rPr>
                        <a:t>שכח או לא </a:t>
                      </a:r>
                      <a:r>
                        <a:rPr lang="he-IL" sz="3200" dirty="0" err="1" smtClean="0">
                          <a:solidFill>
                            <a:schemeClr val="tx1"/>
                          </a:solidFill>
                          <a:latin typeface="Narkisim" panose="020E0502050101010101" pitchFamily="34" charset="-79"/>
                          <a:cs typeface="Narkisim" panose="020E0502050101010101" pitchFamily="34" charset="-79"/>
                        </a:rPr>
                        <a:t>יכל</a:t>
                      </a:r>
                      <a:r>
                        <a:rPr lang="he-IL" sz="3200" dirty="0" smtClean="0">
                          <a:solidFill>
                            <a:schemeClr val="tx1"/>
                          </a:solidFill>
                          <a:latin typeface="Narkisim" panose="020E0502050101010101" pitchFamily="34" charset="-79"/>
                          <a:cs typeface="Narkisim" panose="020E0502050101010101" pitchFamily="34" charset="-79"/>
                        </a:rPr>
                        <a:t> להתפלל ערבית במוצאי שבת. </a:t>
                      </a:r>
                      <a:endParaRPr lang="he-IL" sz="3200" dirty="0">
                        <a:solidFill>
                          <a:schemeClr val="tx1"/>
                        </a:solidFill>
                        <a:latin typeface="Narkisim" panose="020E0502050101010101" pitchFamily="34" charset="-79"/>
                        <a:cs typeface="Narkisim" panose="020E0502050101010101" pitchFamily="34"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rtl="1"/>
                      <a:r>
                        <a:rPr lang="he-IL" sz="3200" dirty="0" smtClean="0">
                          <a:solidFill>
                            <a:schemeClr val="tx1"/>
                          </a:solidFill>
                          <a:latin typeface="Narkisim" panose="020E0502050101010101" pitchFamily="34" charset="-79"/>
                          <a:cs typeface="Narkisim" panose="020E0502050101010101" pitchFamily="34" charset="-79"/>
                        </a:rPr>
                        <a:t>מתפלל למחרת פעמיים תפילת העמידה</a:t>
                      </a:r>
                      <a:r>
                        <a:rPr lang="he-IL" sz="3200" baseline="0" dirty="0" smtClean="0">
                          <a:solidFill>
                            <a:schemeClr val="tx1"/>
                          </a:solidFill>
                          <a:latin typeface="Narkisim" panose="020E0502050101010101" pitchFamily="34" charset="-79"/>
                          <a:cs typeface="Narkisim" panose="020E0502050101010101" pitchFamily="34" charset="-79"/>
                        </a:rPr>
                        <a:t> בשחרית, אך אינו מבדיל (לא אומר "אתה </a:t>
                      </a:r>
                      <a:r>
                        <a:rPr lang="he-IL" sz="3200" baseline="0" dirty="0" err="1" smtClean="0">
                          <a:solidFill>
                            <a:schemeClr val="tx1"/>
                          </a:solidFill>
                          <a:latin typeface="Narkisim" panose="020E0502050101010101" pitchFamily="34" charset="-79"/>
                          <a:cs typeface="Narkisim" panose="020E0502050101010101" pitchFamily="34" charset="-79"/>
                        </a:rPr>
                        <a:t>חוננתנו</a:t>
                      </a:r>
                      <a:r>
                        <a:rPr lang="he-IL" sz="3200" baseline="0" dirty="0" smtClean="0">
                          <a:solidFill>
                            <a:schemeClr val="tx1"/>
                          </a:solidFill>
                          <a:latin typeface="Narkisim" panose="020E0502050101010101" pitchFamily="34" charset="-79"/>
                          <a:cs typeface="Narkisim" panose="020E0502050101010101" pitchFamily="34" charset="-79"/>
                        </a:rPr>
                        <a:t>) בשתי הפעמים שהוא מתפלל עמידה.</a:t>
                      </a:r>
                      <a:endParaRPr lang="he-IL" sz="3200" dirty="0">
                        <a:solidFill>
                          <a:schemeClr val="tx1"/>
                        </a:solidFill>
                        <a:latin typeface="Narkisim" panose="020E0502050101010101" pitchFamily="34" charset="-79"/>
                        <a:cs typeface="Narkisim" panose="020E0502050101010101" pitchFamily="34" charset="-79"/>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0056031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he-IL" dirty="0" smtClean="0">
                <a:latin typeface="Narkisim" panose="020E0502050101010101" pitchFamily="34" charset="-79"/>
                <a:cs typeface="Narkisim" panose="020E0502050101010101" pitchFamily="34" charset="-79"/>
              </a:rPr>
              <a:t>סעיפים ד-ו</a:t>
            </a:r>
            <a:endParaRPr lang="he-IL" dirty="0">
              <a:latin typeface="Narkisim" panose="020E0502050101010101" pitchFamily="34" charset="-79"/>
              <a:cs typeface="Narkisim" panose="020E0502050101010101" pitchFamily="34" charset="-79"/>
            </a:endParaRPr>
          </a:p>
        </p:txBody>
      </p:sp>
      <p:sp>
        <p:nvSpPr>
          <p:cNvPr id="3" name="מציין מיקום תוכן 2"/>
          <p:cNvSpPr>
            <a:spLocks noGrp="1"/>
          </p:cNvSpPr>
          <p:nvPr>
            <p:ph idx="1"/>
          </p:nvPr>
        </p:nvSpPr>
        <p:spPr/>
        <p:txBody>
          <a:bodyPr>
            <a:normAutofit/>
          </a:bodyPr>
          <a:lstStyle/>
          <a:p>
            <a:pPr algn="just"/>
            <a:r>
              <a:rPr lang="he-IL" sz="3200" dirty="0" smtClean="0">
                <a:latin typeface="Narkisim" panose="020E0502050101010101" pitchFamily="34" charset="-79"/>
                <a:cs typeface="Narkisim" panose="020E0502050101010101" pitchFamily="34" charset="-79"/>
              </a:rPr>
              <a:t>לאחר תפילת העמידה אומרים את המזמור "ויהי נועם".</a:t>
            </a:r>
          </a:p>
          <a:p>
            <a:pPr algn="just"/>
            <a:r>
              <a:rPr lang="he-IL" sz="3200" dirty="0" smtClean="0">
                <a:latin typeface="Narkisim" panose="020E0502050101010101" pitchFamily="34" charset="-79"/>
                <a:cs typeface="Narkisim" panose="020E0502050101010101" pitchFamily="34" charset="-79"/>
              </a:rPr>
              <a:t>אומרים סדר קדושה "ואתה קדוש".</a:t>
            </a:r>
          </a:p>
          <a:p>
            <a:pPr algn="just"/>
            <a:r>
              <a:rPr lang="he-IL" sz="3200" dirty="0" smtClean="0">
                <a:latin typeface="Narkisim" panose="020E0502050101010101" pitchFamily="34" charset="-79"/>
                <a:cs typeface="Narkisim" panose="020E0502050101010101" pitchFamily="34" charset="-79"/>
              </a:rPr>
              <a:t>לפי מנהג האשכנזים אין אומרים "ויהי נועם" במוצאי שבת שבשבוע שלאחריו חל יום טוב.</a:t>
            </a:r>
          </a:p>
          <a:p>
            <a:pPr algn="just"/>
            <a:r>
              <a:rPr lang="he-IL" sz="3200" dirty="0" smtClean="0">
                <a:latin typeface="Narkisim" panose="020E0502050101010101" pitchFamily="34" charset="-79"/>
                <a:cs typeface="Narkisim" panose="020E0502050101010101" pitchFamily="34" charset="-79"/>
              </a:rPr>
              <a:t>הספרדים אומרים רק את החלק שמתחיל בפסוק "אורך ימים אשביעהו </a:t>
            </a:r>
            <a:r>
              <a:rPr lang="he-IL" sz="3200" dirty="0" err="1" smtClean="0">
                <a:latin typeface="Narkisim" panose="020E0502050101010101" pitchFamily="34" charset="-79"/>
                <a:cs typeface="Narkisim" panose="020E0502050101010101" pitchFamily="34" charset="-79"/>
              </a:rPr>
              <a:t>וכו</a:t>
            </a:r>
            <a:r>
              <a:rPr lang="he-IL" sz="3200" dirty="0" smtClean="0">
                <a:latin typeface="Narkisim" panose="020E0502050101010101" pitchFamily="34" charset="-79"/>
                <a:cs typeface="Narkisim" panose="020E0502050101010101" pitchFamily="34" charset="-79"/>
              </a:rPr>
              <a:t>'..."</a:t>
            </a:r>
          </a:p>
          <a:p>
            <a:pPr algn="just"/>
            <a:r>
              <a:rPr lang="he-IL" sz="3200" dirty="0" smtClean="0">
                <a:latin typeface="Narkisim" panose="020E0502050101010101" pitchFamily="34" charset="-79"/>
                <a:cs typeface="Narkisim" panose="020E0502050101010101" pitchFamily="34" charset="-79"/>
              </a:rPr>
              <a:t>שליח ציבור עושה הבדלה בבית הכנסת, בשביל מי שאין לו יין בביתו.</a:t>
            </a:r>
            <a:endParaRPr lang="he-IL" sz="3200" dirty="0">
              <a:latin typeface="Narkisim" panose="020E0502050101010101" pitchFamily="34" charset="-79"/>
              <a:cs typeface="Narkisim" panose="020E0502050101010101" pitchFamily="34" charset="-79"/>
            </a:endParaRPr>
          </a:p>
        </p:txBody>
      </p:sp>
    </p:spTree>
    <p:extLst>
      <p:ext uri="{BB962C8B-B14F-4D97-AF65-F5344CB8AC3E}">
        <p14:creationId xmlns:p14="http://schemas.microsoft.com/office/powerpoint/2010/main" val="32478716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http://blog.tapuz.co.il/amit/images/249420_1013.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8397" y="4346222"/>
            <a:ext cx="2905829" cy="2179372"/>
          </a:xfrm>
          <a:prstGeom prst="rect">
            <a:avLst/>
          </a:prstGeom>
          <a:noFill/>
          <a:extLst>
            <a:ext uri="{909E8E84-426E-40DD-AFC4-6F175D3DCCD1}">
              <a14:hiddenFill xmlns:a14="http://schemas.microsoft.com/office/drawing/2010/main">
                <a:solidFill>
                  <a:srgbClr val="FFFFFF"/>
                </a:solidFill>
              </a14:hiddenFill>
            </a:ext>
          </a:extLst>
        </p:spPr>
      </p:pic>
      <p:sp>
        <p:nvSpPr>
          <p:cNvPr id="2" name="כותרת 1"/>
          <p:cNvSpPr>
            <a:spLocks noGrp="1"/>
          </p:cNvSpPr>
          <p:nvPr>
            <p:ph type="title"/>
          </p:nvPr>
        </p:nvSpPr>
        <p:spPr/>
        <p:txBody>
          <a:bodyPr/>
          <a:lstStyle/>
          <a:p>
            <a:pPr algn="ctr"/>
            <a:r>
              <a:rPr lang="he-IL" dirty="0" smtClean="0">
                <a:latin typeface="Narkisim" panose="020E0502050101010101" pitchFamily="34" charset="-79"/>
                <a:cs typeface="Narkisim" panose="020E0502050101010101" pitchFamily="34" charset="-79"/>
              </a:rPr>
              <a:t>סעיף ז</a:t>
            </a:r>
            <a:endParaRPr lang="he-IL" dirty="0">
              <a:latin typeface="Narkisim" panose="020E0502050101010101" pitchFamily="34" charset="-79"/>
              <a:cs typeface="Narkisim" panose="020E0502050101010101" pitchFamily="34" charset="-79"/>
            </a:endParaRPr>
          </a:p>
        </p:txBody>
      </p:sp>
      <p:sp>
        <p:nvSpPr>
          <p:cNvPr id="3" name="מציין מיקום תוכן 2"/>
          <p:cNvSpPr>
            <a:spLocks noGrp="1"/>
          </p:cNvSpPr>
          <p:nvPr>
            <p:ph idx="1"/>
          </p:nvPr>
        </p:nvSpPr>
        <p:spPr/>
        <p:txBody>
          <a:bodyPr>
            <a:normAutofit/>
          </a:bodyPr>
          <a:lstStyle/>
          <a:p>
            <a:r>
              <a:rPr lang="he-IL" sz="3200" dirty="0" smtClean="0">
                <a:latin typeface="Narkisim" panose="020E0502050101010101" pitchFamily="34" charset="-79"/>
                <a:cs typeface="Narkisim" panose="020E0502050101010101" pitchFamily="34" charset="-79"/>
              </a:rPr>
              <a:t>צריכים להיזהר שלא לעשות מלאכה עד שיראו שלשה כוכבים קטנים ורצופים בשמים.</a:t>
            </a:r>
          </a:p>
          <a:p>
            <a:r>
              <a:rPr lang="he-IL" sz="3200" dirty="0" smtClean="0">
                <a:latin typeface="Narkisim" panose="020E0502050101010101" pitchFamily="34" charset="-79"/>
                <a:cs typeface="Narkisim" panose="020E0502050101010101" pitchFamily="34" charset="-79"/>
              </a:rPr>
              <a:t>אם השמים מעוננים צריך להמתין עד שיהיה בטוח שהגיע זמן צאת הכוכבים.</a:t>
            </a:r>
          </a:p>
          <a:p>
            <a:r>
              <a:rPr lang="he-IL" sz="3200" dirty="0" smtClean="0">
                <a:latin typeface="Narkisim" panose="020E0502050101010101" pitchFamily="34" charset="-79"/>
                <a:cs typeface="Narkisim" panose="020E0502050101010101" pitchFamily="34" charset="-79"/>
              </a:rPr>
              <a:t>זמן צאת הכוכבים הוא 32 דקות לאחר השקיעה.</a:t>
            </a:r>
          </a:p>
          <a:p>
            <a:r>
              <a:rPr lang="he-IL" sz="3200" dirty="0" smtClean="0">
                <a:latin typeface="Narkisim" panose="020E0502050101010101" pitchFamily="34" charset="-79"/>
                <a:cs typeface="Narkisim" panose="020E0502050101010101" pitchFamily="34" charset="-79"/>
              </a:rPr>
              <a:t>מי שרוצה לצאת מכל ספק יחכה שעה וחצי (90 דקות) </a:t>
            </a:r>
            <a:r>
              <a:rPr lang="he-IL" sz="3200" dirty="0" smtClean="0">
                <a:solidFill>
                  <a:schemeClr val="bg1"/>
                </a:solidFill>
                <a:latin typeface="Narkisim" panose="020E0502050101010101" pitchFamily="34" charset="-79"/>
                <a:cs typeface="Narkisim" panose="020E0502050101010101" pitchFamily="34" charset="-79"/>
              </a:rPr>
              <a:t>לאחר השקיעה</a:t>
            </a:r>
            <a:r>
              <a:rPr lang="he-IL" sz="3200" dirty="0" smtClean="0">
                <a:latin typeface="Narkisim" panose="020E0502050101010101" pitchFamily="34" charset="-79"/>
                <a:cs typeface="Narkisim" panose="020E0502050101010101" pitchFamily="34" charset="-79"/>
              </a:rPr>
              <a:t>.</a:t>
            </a:r>
          </a:p>
          <a:p>
            <a:pPr marL="0" indent="0">
              <a:buNone/>
            </a:pPr>
            <a:endParaRPr lang="he-IL" sz="3200" dirty="0">
              <a:latin typeface="Narkisim" panose="020E0502050101010101" pitchFamily="34" charset="-79"/>
              <a:cs typeface="Narkisim" panose="020E0502050101010101" pitchFamily="34" charset="-79"/>
            </a:endParaRPr>
          </a:p>
        </p:txBody>
      </p:sp>
      <p:pic>
        <p:nvPicPr>
          <p:cNvPr id="2050" name="Picture 2" descr="http://www.masa.co.il/_content/images/ca9108f0c3baf4073db9deb532c4b3c0_stars_paul-lefevr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0890" y="202324"/>
            <a:ext cx="2240844" cy="14883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78326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he-IL" dirty="0" smtClean="0">
                <a:latin typeface="Narkisim" panose="020E0502050101010101" pitchFamily="34" charset="-79"/>
                <a:cs typeface="Narkisim" panose="020E0502050101010101" pitchFamily="34" charset="-79"/>
              </a:rPr>
              <a:t>סעיף ח</a:t>
            </a:r>
            <a:endParaRPr lang="he-IL" dirty="0">
              <a:latin typeface="Narkisim" panose="020E0502050101010101" pitchFamily="34" charset="-79"/>
              <a:cs typeface="Narkisim" panose="020E0502050101010101" pitchFamily="34" charset="-79"/>
            </a:endParaRPr>
          </a:p>
        </p:txBody>
      </p:sp>
      <p:sp>
        <p:nvSpPr>
          <p:cNvPr id="3" name="מציין מיקום תוכן 2"/>
          <p:cNvSpPr>
            <a:spLocks noGrp="1"/>
          </p:cNvSpPr>
          <p:nvPr>
            <p:ph idx="1"/>
          </p:nvPr>
        </p:nvSpPr>
        <p:spPr/>
        <p:txBody>
          <a:bodyPr>
            <a:normAutofit/>
          </a:bodyPr>
          <a:lstStyle/>
          <a:p>
            <a:pPr marL="0" indent="0">
              <a:buNone/>
            </a:pPr>
            <a:r>
              <a:rPr lang="he-IL" sz="3200" dirty="0" smtClean="0">
                <a:latin typeface="Narkisim" panose="020E0502050101010101" pitchFamily="34" charset="-79"/>
                <a:cs typeface="Narkisim" panose="020E0502050101010101" pitchFamily="34" charset="-79"/>
              </a:rPr>
              <a:t>מצוות עשה לקדש את השבת בכניסתה וביציאתה.</a:t>
            </a:r>
          </a:p>
          <a:p>
            <a:pPr marL="0" indent="0">
              <a:buNone/>
            </a:pPr>
            <a:endParaRPr lang="he-IL" sz="3200" dirty="0" smtClean="0">
              <a:latin typeface="Narkisim" panose="020E0502050101010101" pitchFamily="34" charset="-79"/>
              <a:cs typeface="Narkisim" panose="020E0502050101010101" pitchFamily="34" charset="-79"/>
            </a:endParaRPr>
          </a:p>
          <a:p>
            <a:pPr marL="0" indent="0">
              <a:buNone/>
            </a:pPr>
            <a:r>
              <a:rPr lang="he-IL" sz="3200" dirty="0" smtClean="0">
                <a:latin typeface="Narkisim" panose="020E0502050101010101" pitchFamily="34" charset="-79"/>
                <a:cs typeface="Narkisim" panose="020E0502050101010101" pitchFamily="34" charset="-79"/>
              </a:rPr>
              <a:t>בכניסתה בקידוש,</a:t>
            </a:r>
          </a:p>
          <a:p>
            <a:pPr marL="0" indent="0">
              <a:buNone/>
            </a:pPr>
            <a:endParaRPr lang="he-IL" sz="3200" dirty="0" smtClean="0">
              <a:latin typeface="Narkisim" panose="020E0502050101010101" pitchFamily="34" charset="-79"/>
              <a:cs typeface="Narkisim" panose="020E0502050101010101" pitchFamily="34" charset="-79"/>
            </a:endParaRPr>
          </a:p>
          <a:p>
            <a:pPr marL="0" indent="0">
              <a:buNone/>
            </a:pPr>
            <a:r>
              <a:rPr lang="he-IL" sz="3200" dirty="0" smtClean="0">
                <a:latin typeface="Narkisim" panose="020E0502050101010101" pitchFamily="34" charset="-79"/>
                <a:cs typeface="Narkisim" panose="020E0502050101010101" pitchFamily="34" charset="-79"/>
              </a:rPr>
              <a:t>ביציאתה בהבדלה, גם בתפילה וגם על הכוס.</a:t>
            </a:r>
            <a:endParaRPr lang="he-IL" sz="3200" dirty="0">
              <a:latin typeface="Narkisim" panose="020E0502050101010101" pitchFamily="34" charset="-79"/>
              <a:cs typeface="Narkisim" panose="020E0502050101010101" pitchFamily="34" charset="-79"/>
            </a:endParaRPr>
          </a:p>
        </p:txBody>
      </p:sp>
      <p:pic>
        <p:nvPicPr>
          <p:cNvPr id="3074" name="Picture 2" descr="http://art-judaica.co.il/products/EX671958513343023564-4498.jpg"/>
          <p:cNvPicPr>
            <a:picLocks noChangeAspect="1" noChangeArrowheads="1"/>
          </p:cNvPicPr>
          <p:nvPr/>
        </p:nvPicPr>
        <p:blipFill rotWithShape="1">
          <a:blip r:embed="rId2">
            <a:extLst>
              <a:ext uri="{28A0092B-C50C-407E-A947-70E740481C1C}">
                <a14:useLocalDpi xmlns:a14="http://schemas.microsoft.com/office/drawing/2010/main" val="0"/>
              </a:ext>
            </a:extLst>
          </a:blip>
          <a:srcRect l="14197" r="16269"/>
          <a:stretch/>
        </p:blipFill>
        <p:spPr bwMode="auto">
          <a:xfrm>
            <a:off x="5998992" y="2393245"/>
            <a:ext cx="1192029" cy="1714324"/>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http://s1.kikar.net/th/data/auto/nadm/hr/0d2vwzvs__w470h310q8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5066" y="3435806"/>
            <a:ext cx="3249263" cy="2143131"/>
          </a:xfrm>
          <a:prstGeom prst="rect">
            <a:avLst/>
          </a:prstGeom>
          <a:noFill/>
          <a:extLst>
            <a:ext uri="{909E8E84-426E-40DD-AFC4-6F175D3DCCD1}">
              <a14:hiddenFill xmlns:a14="http://schemas.microsoft.com/office/drawing/2010/main">
                <a:solidFill>
                  <a:srgbClr val="FFFFFF"/>
                </a:solidFill>
              </a14:hiddenFill>
            </a:ext>
          </a:extLst>
        </p:spPr>
      </p:pic>
      <p:pic>
        <p:nvPicPr>
          <p:cNvPr id="3080" name="Picture 8" descr="http://albums.timg.co.il/userFolders/80/1179019/733113.jpg?time=0"/>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87463" y="4675189"/>
            <a:ext cx="2409994" cy="18074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35673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he-IL" dirty="0" smtClean="0">
                <a:latin typeface="Narkisim" panose="020E0502050101010101" pitchFamily="34" charset="-79"/>
                <a:cs typeface="Narkisim" panose="020E0502050101010101" pitchFamily="34" charset="-79"/>
              </a:rPr>
              <a:t>סעיף ט</a:t>
            </a:r>
            <a:endParaRPr lang="he-IL" dirty="0">
              <a:latin typeface="Narkisim" panose="020E0502050101010101" pitchFamily="34" charset="-79"/>
              <a:cs typeface="Narkisim" panose="020E0502050101010101" pitchFamily="34" charset="-79"/>
            </a:endParaRPr>
          </a:p>
        </p:txBody>
      </p:sp>
      <p:sp>
        <p:nvSpPr>
          <p:cNvPr id="3" name="מציין מיקום תוכן 2"/>
          <p:cNvSpPr>
            <a:spLocks noGrp="1"/>
          </p:cNvSpPr>
          <p:nvPr>
            <p:ph idx="1"/>
          </p:nvPr>
        </p:nvSpPr>
        <p:spPr>
          <a:xfrm>
            <a:off x="1312333" y="2615848"/>
            <a:ext cx="10515600" cy="3480152"/>
          </a:xfrm>
        </p:spPr>
        <p:txBody>
          <a:bodyPr>
            <a:normAutofit/>
          </a:bodyPr>
          <a:lstStyle/>
          <a:p>
            <a:r>
              <a:rPr lang="he-IL" sz="3200" dirty="0" smtClean="0">
                <a:latin typeface="Narkisim" panose="020E0502050101010101" pitchFamily="34" charset="-79"/>
                <a:cs typeface="Narkisim" panose="020E0502050101010101" pitchFamily="34" charset="-79"/>
              </a:rPr>
              <a:t>כשמתחיל להחשיך לקראת צאת השבת </a:t>
            </a:r>
          </a:p>
          <a:p>
            <a:pPr marL="0" indent="0">
              <a:buNone/>
            </a:pPr>
            <a:r>
              <a:rPr lang="he-IL" sz="3200" dirty="0">
                <a:latin typeface="Narkisim" panose="020E0502050101010101" pitchFamily="34" charset="-79"/>
                <a:cs typeface="Narkisim" panose="020E0502050101010101" pitchFamily="34" charset="-79"/>
              </a:rPr>
              <a:t> </a:t>
            </a:r>
            <a:r>
              <a:rPr lang="he-IL" sz="3200" dirty="0" smtClean="0">
                <a:latin typeface="Narkisim" panose="020E0502050101010101" pitchFamily="34" charset="-79"/>
                <a:cs typeface="Narkisim" panose="020E0502050101010101" pitchFamily="34" charset="-79"/>
              </a:rPr>
              <a:t> אסור לאכול ולשתות עד לאחר ההבדלה.</a:t>
            </a:r>
          </a:p>
          <a:p>
            <a:r>
              <a:rPr lang="he-IL" sz="3200" dirty="0" smtClean="0">
                <a:latin typeface="Narkisim" panose="020E0502050101010101" pitchFamily="34" charset="-79"/>
                <a:cs typeface="Narkisim" panose="020E0502050101010101" pitchFamily="34" charset="-79"/>
              </a:rPr>
              <a:t>יש המחמירים שלא לשתות אפילו מים.</a:t>
            </a:r>
          </a:p>
          <a:p>
            <a:r>
              <a:rPr lang="he-IL" sz="3200" dirty="0" smtClean="0">
                <a:latin typeface="Narkisim" panose="020E0502050101010101" pitchFamily="34" charset="-79"/>
                <a:cs typeface="Narkisim" panose="020E0502050101010101" pitchFamily="34" charset="-79"/>
              </a:rPr>
              <a:t>אם אדם התחיל לאכול סעודה שלישית כחצי</a:t>
            </a:r>
          </a:p>
          <a:p>
            <a:pPr marL="0" indent="0">
              <a:buNone/>
            </a:pPr>
            <a:r>
              <a:rPr lang="he-IL" sz="3200" dirty="0" smtClean="0">
                <a:latin typeface="Narkisim" panose="020E0502050101010101" pitchFamily="34" charset="-79"/>
                <a:cs typeface="Narkisim" panose="020E0502050101010101" pitchFamily="34" charset="-79"/>
              </a:rPr>
              <a:t>  שעה לפני שהתחיל להחשיך יסיים את סעודתו, יתפלל ויבדיל.</a:t>
            </a:r>
            <a:endParaRPr lang="he-IL" sz="3200" dirty="0">
              <a:latin typeface="Narkisim" panose="020E0502050101010101" pitchFamily="34" charset="-79"/>
              <a:cs typeface="Narkisim" panose="020E0502050101010101" pitchFamily="34" charset="-79"/>
            </a:endParaRPr>
          </a:p>
        </p:txBody>
      </p:sp>
      <p:pic>
        <p:nvPicPr>
          <p:cNvPr id="4098" name="Picture 2" descr="http://blog.tapuz.co.il/enty/images/1147877_1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3609" y="530577"/>
            <a:ext cx="4262731" cy="31970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87481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he-IL" dirty="0" smtClean="0">
                <a:latin typeface="Narkisim" panose="020E0502050101010101" pitchFamily="34" charset="-79"/>
                <a:cs typeface="Narkisim" panose="020E0502050101010101" pitchFamily="34" charset="-79"/>
              </a:rPr>
              <a:t>סעיף י</a:t>
            </a:r>
            <a:endParaRPr lang="he-IL" dirty="0">
              <a:latin typeface="Narkisim" panose="020E0502050101010101" pitchFamily="34" charset="-79"/>
              <a:cs typeface="Narkisim" panose="020E0502050101010101" pitchFamily="34" charset="-79"/>
            </a:endParaRPr>
          </a:p>
        </p:txBody>
      </p:sp>
      <p:sp>
        <p:nvSpPr>
          <p:cNvPr id="3" name="מציין מיקום תוכן 2"/>
          <p:cNvSpPr>
            <a:spLocks noGrp="1"/>
          </p:cNvSpPr>
          <p:nvPr>
            <p:ph idx="1"/>
          </p:nvPr>
        </p:nvSpPr>
        <p:spPr/>
        <p:txBody>
          <a:bodyPr>
            <a:normAutofit/>
          </a:bodyPr>
          <a:lstStyle/>
          <a:p>
            <a:r>
              <a:rPr lang="he-IL" sz="3200" dirty="0" smtClean="0">
                <a:latin typeface="Narkisim" panose="020E0502050101010101" pitchFamily="34" charset="-79"/>
                <a:cs typeface="Narkisim" panose="020E0502050101010101" pitchFamily="34" charset="-79"/>
              </a:rPr>
              <a:t>אין לעשות שום מלאכה עד לאחר ההבדלה.</a:t>
            </a:r>
          </a:p>
          <a:p>
            <a:r>
              <a:rPr lang="he-IL" sz="3200" dirty="0" smtClean="0">
                <a:latin typeface="Narkisim" panose="020E0502050101010101" pitchFamily="34" charset="-79"/>
                <a:cs typeface="Narkisim" panose="020E0502050101010101" pitchFamily="34" charset="-79"/>
              </a:rPr>
              <a:t>אם הבדיל בתפילה, בברכת הדעת, אפילו אם עדיין לא הבדיל על הכוס וצריך לעשות מלאכה כלשהי, יאמר: "ברוך המבדיל בין קודש לחול" בלא ברכה ויעשה מה שהוא צריך.</a:t>
            </a:r>
          </a:p>
          <a:p>
            <a:r>
              <a:rPr lang="he-IL" sz="3200" dirty="0" smtClean="0">
                <a:latin typeface="Narkisim" panose="020E0502050101010101" pitchFamily="34" charset="-79"/>
                <a:cs typeface="Narkisim" panose="020E0502050101010101" pitchFamily="34" charset="-79"/>
              </a:rPr>
              <a:t>נשים שלא מתפללות תפילת ערבית ולא מבדילות בתפילה חשוב שיגידו "ברוך המבדיל בין קודש לחול" לפני שהן מתחילות לעשות מלאכה במוצאי שבת.</a:t>
            </a:r>
            <a:endParaRPr lang="he-IL" sz="3200" dirty="0">
              <a:latin typeface="Narkisim" panose="020E0502050101010101" pitchFamily="34" charset="-79"/>
              <a:cs typeface="Narkisim" panose="020E0502050101010101" pitchFamily="34" charset="-79"/>
            </a:endParaRPr>
          </a:p>
        </p:txBody>
      </p:sp>
    </p:spTree>
    <p:extLst>
      <p:ext uri="{BB962C8B-B14F-4D97-AF65-F5344CB8AC3E}">
        <p14:creationId xmlns:p14="http://schemas.microsoft.com/office/powerpoint/2010/main" val="3403222707"/>
      </p:ext>
    </p:extLst>
  </p:cSld>
  <p:clrMapOvr>
    <a:masterClrMapping/>
  </p:clrMapOvr>
  <p:timing>
    <p:tnLst>
      <p:par>
        <p:cTn id="1" dur="indefinite" restart="never" nodeType="tmRoot"/>
      </p:par>
    </p:tnLst>
  </p:timing>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143</TotalTime>
  <Words>845</Words>
  <Application>Microsoft Office PowerPoint</Application>
  <PresentationFormat>מסך רחב</PresentationFormat>
  <Paragraphs>89</Paragraphs>
  <Slides>14</Slides>
  <Notes>0</Notes>
  <HiddenSlides>0</HiddenSlides>
  <MMClips>0</MMClips>
  <ScaleCrop>false</ScaleCrop>
  <HeadingPairs>
    <vt:vector size="6" baseType="variant">
      <vt:variant>
        <vt:lpstr>גופנים בשימוש</vt:lpstr>
      </vt:variant>
      <vt:variant>
        <vt:i4>5</vt:i4>
      </vt:variant>
      <vt:variant>
        <vt:lpstr>ערכת נושא</vt:lpstr>
      </vt:variant>
      <vt:variant>
        <vt:i4>1</vt:i4>
      </vt:variant>
      <vt:variant>
        <vt:lpstr>כותרות שקופיות</vt:lpstr>
      </vt:variant>
      <vt:variant>
        <vt:i4>14</vt:i4>
      </vt:variant>
    </vt:vector>
  </HeadingPairs>
  <TitlesOfParts>
    <vt:vector size="20" baseType="lpstr">
      <vt:lpstr>Arial</vt:lpstr>
      <vt:lpstr>Calibri</vt:lpstr>
      <vt:lpstr>Calibri Light</vt:lpstr>
      <vt:lpstr>Narkisim</vt:lpstr>
      <vt:lpstr>Times New Roman</vt:lpstr>
      <vt:lpstr>ערכת נושא Office</vt:lpstr>
      <vt:lpstr>תפילת ערבית במוצאי שבת והבדלה פרק ע"ד (א-יח)</vt:lpstr>
      <vt:lpstr>תוספת "אתה חוננתנו" ברכת הדעת למוצאי שבת</vt:lpstr>
      <vt:lpstr>סעיף ב</vt:lpstr>
      <vt:lpstr>סעיף ג</vt:lpstr>
      <vt:lpstr>סעיפים ד-ו</vt:lpstr>
      <vt:lpstr>סעיף ז</vt:lpstr>
      <vt:lpstr>סעיף ח</vt:lpstr>
      <vt:lpstr>סעיף ט</vt:lpstr>
      <vt:lpstr>סעיף י</vt:lpstr>
      <vt:lpstr>סעיף יא -יג</vt:lpstr>
      <vt:lpstr>סעיף יד - טו</vt:lpstr>
      <vt:lpstr>סעיף יז</vt:lpstr>
      <vt:lpstr>סעיף יח – חיוב נשים בהבדלה</vt:lpstr>
      <vt:lpstr>עבודה</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תפילת ערבית במוצאי שבת והבדלה פרק ע"ד (א-יח)</dc:title>
  <dc:creator>User</dc:creator>
  <cp:lastModifiedBy>User</cp:lastModifiedBy>
  <cp:revision>18</cp:revision>
  <dcterms:created xsi:type="dcterms:W3CDTF">2015-02-04T15:53:08Z</dcterms:created>
  <dcterms:modified xsi:type="dcterms:W3CDTF">2015-02-04T18:16:33Z</dcterms:modified>
</cp:coreProperties>
</file>